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61" r:id="rId7"/>
    <p:sldId id="260" r:id="rId8"/>
    <p:sldId id="257" r:id="rId9"/>
    <p:sldId id="25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CA878A-85CE-C32C-F553-B78640AB64A7}" name="Terri Thomas" initials="TT" userId="S::terri.thomas@aec.gov.au::4c860715-0137-491a-aea6-f6bb9aaf8a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55156"/>
    <a:srgbClr val="6B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35F02-A4BD-4322-AA52-CC39A1153FE5}" v="14" dt="2025-08-04T08:47:29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viewProps" Target="viewProps.xml" Id="rId13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presProps" Target="presProps.xml" Id="rId12" /><Relationship Type="http://schemas.microsoft.com/office/2018/10/relationships/authors" Target="authors.xml" Id="rId17" /><Relationship Type="http://schemas.openxmlformats.org/officeDocument/2006/relationships/customXml" Target="../customXml/item2.xml" Id="rId2" /><Relationship Type="http://schemas.microsoft.com/office/2015/10/relationships/revisionInfo" Target="revisionInfo.xml" Id="rId16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1.xml" Id="rId5" /><Relationship Type="http://schemas.openxmlformats.org/officeDocument/2006/relationships/tableStyles" Target="tableStyles.xml" Id="rId15" /><Relationship Type="http://schemas.openxmlformats.org/officeDocument/2006/relationships/slide" Target="slides/slide5.xml" Id="rId10" /><Relationship Type="http://schemas.openxmlformats.org/officeDocument/2006/relationships/slide" Target="slides/slide4.xml" Id="rId9" /><Relationship Type="http://schemas.openxmlformats.org/officeDocument/2006/relationships/theme" Target="theme/theme1.xml" Id="rId14" /><Relationship Type="http://schemas.openxmlformats.org/officeDocument/2006/relationships/customXml" Target="/customXML/item5.xml" Id="Rfd73c106b31d4cb2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buildings and a purple banner&#10;&#10;AI-generated content may be incorrect.">
            <a:extLst>
              <a:ext uri="{FF2B5EF4-FFF2-40B4-BE49-F238E27FC236}">
                <a16:creationId xmlns:a16="http://schemas.microsoft.com/office/drawing/2014/main" id="{0CBE73C8-0828-7143-9B31-09ED475F8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9" y="1361311"/>
            <a:ext cx="5481170" cy="37371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81ED3E-B388-190B-1263-1B90D8A3257F}"/>
              </a:ext>
            </a:extLst>
          </p:cNvPr>
          <p:cNvGrpSpPr/>
          <p:nvPr userDrawn="1"/>
        </p:nvGrpSpPr>
        <p:grpSpPr>
          <a:xfrm>
            <a:off x="1805007" y="4934234"/>
            <a:ext cx="8581987" cy="1018398"/>
            <a:chOff x="1977991" y="4934234"/>
            <a:chExt cx="8581987" cy="10183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63154D-B4B1-E866-7267-58D85C432742}"/>
                </a:ext>
              </a:extLst>
            </p:cNvPr>
            <p:cNvSpPr/>
            <p:nvPr userDrawn="1"/>
          </p:nvSpPr>
          <p:spPr>
            <a:xfrm rot="21449814">
              <a:off x="1977991" y="5075839"/>
              <a:ext cx="8396567" cy="876793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DF57E8-37B9-9FC3-2C9C-14D970B7445C}"/>
                </a:ext>
              </a:extLst>
            </p:cNvPr>
            <p:cNvSpPr/>
            <p:nvPr userDrawn="1"/>
          </p:nvSpPr>
          <p:spPr>
            <a:xfrm rot="21449814">
              <a:off x="2163411" y="4934234"/>
              <a:ext cx="8396567" cy="8767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327764C0-9A00-8C67-6224-1414998E8A8D}"/>
              </a:ext>
            </a:extLst>
          </p:cNvPr>
          <p:cNvSpPr/>
          <p:nvPr userDrawn="1"/>
        </p:nvSpPr>
        <p:spPr>
          <a:xfrm>
            <a:off x="-92597" y="-2"/>
            <a:ext cx="12396486" cy="6858001"/>
          </a:xfrm>
          <a:custGeom>
            <a:avLst/>
            <a:gdLst>
              <a:gd name="connsiteX0" fmla="*/ 1408273 w 12396486"/>
              <a:gd name="connsiteY0" fmla="*/ 269112 h 6858000"/>
              <a:gd name="connsiteX1" fmla="*/ 354956 w 12396486"/>
              <a:gd name="connsiteY1" fmla="*/ 1322429 h 6858000"/>
              <a:gd name="connsiteX2" fmla="*/ 354956 w 12396486"/>
              <a:gd name="connsiteY2" fmla="*/ 5535572 h 6858000"/>
              <a:gd name="connsiteX3" fmla="*/ 1408273 w 12396486"/>
              <a:gd name="connsiteY3" fmla="*/ 6588889 h 6858000"/>
              <a:gd name="connsiteX4" fmla="*/ 10968920 w 12396486"/>
              <a:gd name="connsiteY4" fmla="*/ 6588889 h 6858000"/>
              <a:gd name="connsiteX5" fmla="*/ 12022237 w 12396486"/>
              <a:gd name="connsiteY5" fmla="*/ 5535572 h 6858000"/>
              <a:gd name="connsiteX6" fmla="*/ 12022237 w 12396486"/>
              <a:gd name="connsiteY6" fmla="*/ 1322429 h 6858000"/>
              <a:gd name="connsiteX7" fmla="*/ 10968920 w 12396486"/>
              <a:gd name="connsiteY7" fmla="*/ 269112 h 6858000"/>
              <a:gd name="connsiteX8" fmla="*/ 0 w 12396486"/>
              <a:gd name="connsiteY8" fmla="*/ 0 h 6858000"/>
              <a:gd name="connsiteX9" fmla="*/ 12396486 w 12396486"/>
              <a:gd name="connsiteY9" fmla="*/ 0 h 6858000"/>
              <a:gd name="connsiteX10" fmla="*/ 12396486 w 12396486"/>
              <a:gd name="connsiteY10" fmla="*/ 6858000 h 6858000"/>
              <a:gd name="connsiteX11" fmla="*/ 0 w 123964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6486" h="6858000">
                <a:moveTo>
                  <a:pt x="1408273" y="269112"/>
                </a:moveTo>
                <a:cubicBezTo>
                  <a:pt x="826542" y="269112"/>
                  <a:pt x="354956" y="740698"/>
                  <a:pt x="354956" y="1322429"/>
                </a:cubicBezTo>
                <a:lnTo>
                  <a:pt x="354956" y="5535572"/>
                </a:lnTo>
                <a:cubicBezTo>
                  <a:pt x="354956" y="6117303"/>
                  <a:pt x="826542" y="6588889"/>
                  <a:pt x="1408273" y="6588889"/>
                </a:cubicBezTo>
                <a:lnTo>
                  <a:pt x="10968920" y="6588889"/>
                </a:lnTo>
                <a:cubicBezTo>
                  <a:pt x="11550651" y="6588889"/>
                  <a:pt x="12022237" y="6117303"/>
                  <a:pt x="12022237" y="5535572"/>
                </a:cubicBezTo>
                <a:lnTo>
                  <a:pt x="12022237" y="1322429"/>
                </a:lnTo>
                <a:cubicBezTo>
                  <a:pt x="12022237" y="740698"/>
                  <a:pt x="11550651" y="269112"/>
                  <a:pt x="10968920" y="269112"/>
                </a:cubicBezTo>
                <a:close/>
                <a:moveTo>
                  <a:pt x="0" y="0"/>
                </a:moveTo>
                <a:lnTo>
                  <a:pt x="12396486" y="0"/>
                </a:lnTo>
                <a:lnTo>
                  <a:pt x="12396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84CDE6-2B61-AF3D-1D83-BEEA12D0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930524" y="4709848"/>
            <a:ext cx="10515600" cy="1325563"/>
          </a:xfrm>
        </p:spPr>
        <p:txBody>
          <a:bodyPr/>
          <a:lstStyle>
            <a:lvl1pPr algn="ctr"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121401-DC69-4EBC-136A-EA1540FAD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8909" y="530372"/>
            <a:ext cx="2652233" cy="5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3EA61A-9ACA-DA48-3CE9-1F19254B8F80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B304F-8D55-3116-5997-A31E783F4F51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B5105-8C39-41C3-BA50-866FB718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B03F0-290E-3283-5FF2-8E9C36A57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46BE-B4A9-64B0-CD4F-5E63B70B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0DF52-BC9A-A06B-AA35-F1DC5B03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99BB-81BB-95E2-080C-52892D7B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33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B9AB3B-E4EF-E25C-1848-F3E417126481}"/>
              </a:ext>
            </a:extLst>
          </p:cNvPr>
          <p:cNvSpPr/>
          <p:nvPr userDrawn="1"/>
        </p:nvSpPr>
        <p:spPr>
          <a:xfrm rot="5400000">
            <a:off x="6948010" y="2098201"/>
            <a:ext cx="5811839" cy="2628901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4E5E4-7055-2BE7-DC8C-9E4FEAC64B37}"/>
              </a:ext>
            </a:extLst>
          </p:cNvPr>
          <p:cNvSpPr/>
          <p:nvPr userDrawn="1"/>
        </p:nvSpPr>
        <p:spPr>
          <a:xfrm rot="5400000">
            <a:off x="7133431" y="1956595"/>
            <a:ext cx="5811838" cy="2628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3CDEB-1B4D-3964-ACC6-D38AE79AC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54DE7-9EB3-12D0-7106-33B99944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2830B-6840-C3EB-7491-155F853C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32BB-0318-86D9-6E13-0B201026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3448-FD51-3A34-F088-D38F1E8E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9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96E2E9-9111-5A0E-CB27-50C3376BAE72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EE4A9-D629-6AD7-9885-A2C123790A1E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0ACA1-8B0F-883F-3D3A-6BCC3D37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  <a:latin typeface="Franklin Gothic Heavy" panose="020B09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B0B1-DB0E-5A42-BFE9-FAB0D2C9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905B-C143-7616-539E-40DCF04C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E4BC-144C-FDD5-EDF4-E55EDA1B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0F56-9908-6FB1-4632-887D050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36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4188B-5088-870D-8B42-ABF28090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2725"/>
            <a:ext cx="2743200" cy="365125"/>
          </a:xfrm>
        </p:spPr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E5F3D-8936-8EC3-8079-2DE21540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2725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BDAC4-AD0E-C504-48D7-B05A7BAD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2725"/>
            <a:ext cx="2743200" cy="365125"/>
          </a:xfrm>
        </p:spPr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956E7D52-BC36-1258-F664-C40EC4550576}"/>
              </a:ext>
            </a:extLst>
          </p:cNvPr>
          <p:cNvSpPr/>
          <p:nvPr userDrawn="1"/>
        </p:nvSpPr>
        <p:spPr>
          <a:xfrm>
            <a:off x="-92597" y="-2"/>
            <a:ext cx="12396486" cy="6858001"/>
          </a:xfrm>
          <a:custGeom>
            <a:avLst/>
            <a:gdLst>
              <a:gd name="connsiteX0" fmla="*/ 1408273 w 12396486"/>
              <a:gd name="connsiteY0" fmla="*/ 269112 h 6858000"/>
              <a:gd name="connsiteX1" fmla="*/ 354956 w 12396486"/>
              <a:gd name="connsiteY1" fmla="*/ 1322429 h 6858000"/>
              <a:gd name="connsiteX2" fmla="*/ 354956 w 12396486"/>
              <a:gd name="connsiteY2" fmla="*/ 5535572 h 6858000"/>
              <a:gd name="connsiteX3" fmla="*/ 1408273 w 12396486"/>
              <a:gd name="connsiteY3" fmla="*/ 6588889 h 6858000"/>
              <a:gd name="connsiteX4" fmla="*/ 10968920 w 12396486"/>
              <a:gd name="connsiteY4" fmla="*/ 6588889 h 6858000"/>
              <a:gd name="connsiteX5" fmla="*/ 12022237 w 12396486"/>
              <a:gd name="connsiteY5" fmla="*/ 5535572 h 6858000"/>
              <a:gd name="connsiteX6" fmla="*/ 12022237 w 12396486"/>
              <a:gd name="connsiteY6" fmla="*/ 1322429 h 6858000"/>
              <a:gd name="connsiteX7" fmla="*/ 10968920 w 12396486"/>
              <a:gd name="connsiteY7" fmla="*/ 269112 h 6858000"/>
              <a:gd name="connsiteX8" fmla="*/ 0 w 12396486"/>
              <a:gd name="connsiteY8" fmla="*/ 0 h 6858000"/>
              <a:gd name="connsiteX9" fmla="*/ 12396486 w 12396486"/>
              <a:gd name="connsiteY9" fmla="*/ 0 h 6858000"/>
              <a:gd name="connsiteX10" fmla="*/ 12396486 w 12396486"/>
              <a:gd name="connsiteY10" fmla="*/ 6858000 h 6858000"/>
              <a:gd name="connsiteX11" fmla="*/ 0 w 123964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6486" h="6858000">
                <a:moveTo>
                  <a:pt x="1408273" y="269112"/>
                </a:moveTo>
                <a:cubicBezTo>
                  <a:pt x="826542" y="269112"/>
                  <a:pt x="354956" y="740698"/>
                  <a:pt x="354956" y="1322429"/>
                </a:cubicBezTo>
                <a:lnTo>
                  <a:pt x="354956" y="5535572"/>
                </a:lnTo>
                <a:cubicBezTo>
                  <a:pt x="354956" y="6117303"/>
                  <a:pt x="826542" y="6588889"/>
                  <a:pt x="1408273" y="6588889"/>
                </a:cubicBezTo>
                <a:lnTo>
                  <a:pt x="10968920" y="6588889"/>
                </a:lnTo>
                <a:cubicBezTo>
                  <a:pt x="11550651" y="6588889"/>
                  <a:pt x="12022237" y="6117303"/>
                  <a:pt x="12022237" y="5535572"/>
                </a:cubicBezTo>
                <a:lnTo>
                  <a:pt x="12022237" y="1322429"/>
                </a:lnTo>
                <a:cubicBezTo>
                  <a:pt x="12022237" y="740698"/>
                  <a:pt x="11550651" y="269112"/>
                  <a:pt x="10968920" y="269112"/>
                </a:cubicBezTo>
                <a:close/>
                <a:moveTo>
                  <a:pt x="0" y="0"/>
                </a:moveTo>
                <a:lnTo>
                  <a:pt x="12396486" y="0"/>
                </a:lnTo>
                <a:lnTo>
                  <a:pt x="12396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F314C5-F4A7-96B2-2E76-8B879F20E469}"/>
              </a:ext>
            </a:extLst>
          </p:cNvPr>
          <p:cNvGrpSpPr/>
          <p:nvPr userDrawn="1"/>
        </p:nvGrpSpPr>
        <p:grpSpPr>
          <a:xfrm>
            <a:off x="1798656" y="2919799"/>
            <a:ext cx="8581987" cy="1018398"/>
            <a:chOff x="1977991" y="4934234"/>
            <a:chExt cx="8581987" cy="10183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656623-7D9E-F3E2-DBFF-0CDCABDFEAEC}"/>
                </a:ext>
              </a:extLst>
            </p:cNvPr>
            <p:cNvSpPr/>
            <p:nvPr userDrawn="1"/>
          </p:nvSpPr>
          <p:spPr>
            <a:xfrm rot="21449814">
              <a:off x="1977991" y="5075839"/>
              <a:ext cx="8396567" cy="876793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3DF337-2BFB-7610-7BE4-DB74AF38F52F}"/>
                </a:ext>
              </a:extLst>
            </p:cNvPr>
            <p:cNvSpPr/>
            <p:nvPr userDrawn="1"/>
          </p:nvSpPr>
          <p:spPr>
            <a:xfrm rot="21449814">
              <a:off x="2163411" y="4934234"/>
              <a:ext cx="8396567" cy="8767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2" name="Title 5">
            <a:extLst>
              <a:ext uri="{FF2B5EF4-FFF2-40B4-BE49-F238E27FC236}">
                <a16:creationId xmlns:a16="http://schemas.microsoft.com/office/drawing/2014/main" id="{A780CB50-DC27-A6A9-916A-3F6E78DE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810719" y="2755471"/>
            <a:ext cx="10515600" cy="1325563"/>
          </a:xfrm>
        </p:spPr>
        <p:txBody>
          <a:bodyPr/>
          <a:lstStyle>
            <a:lvl1pPr algn="ctr"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01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752744-42CA-F63E-3DDB-DF1EA611666D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014D5-0307-452A-D5A1-5006012BBF0E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DD712-293F-F4B6-218D-D4330124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3522-8E19-E03E-481B-07C561296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9C777-7158-09FB-773A-4C3C6366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BF230-26A3-DA2C-669E-95FEEBCC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7B7A4-A6D5-53CC-6B7C-2E21B35E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E4865-72D9-F792-364E-E6069F47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51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052E9C-C399-76F1-A33D-1DB6A53BD536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9EECFA-AA8D-1ACA-B641-49DC6ED809EE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5D608-4BD2-19BC-D2CE-7963A136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D37A5-C1A2-9C8C-FCD5-0FC060617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B2F63-F649-8659-0943-C5547681A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157CB-E2A8-5A75-6ED7-ABD4336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295D0-742F-15C4-C387-139E74845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15816-BD02-6277-8C8A-14503DD4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F500A-E36B-C8AA-FADF-A0EA1AFD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B07A4-4E4D-23DD-B52F-70C1CC8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5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81385F-E0F2-2EBA-F228-77A90B642EC8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A705-377D-EED2-9455-73CD57C79CFA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6D3A8-6900-36FC-E2FC-EFC44902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D91B2-C13A-CA7C-0C40-A5EF68FB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7D3DE-39DF-71C0-48DA-EDE361BD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B0BC1-0D3A-4390-39F3-084305C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6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9C2AF-893A-4478-A800-6FE27DCC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81406-2489-87BC-5A5A-0025B845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45E8-2C0C-0469-F016-492F2A46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3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D8F8BB-509E-E2CC-CC27-5EE835E8B0F1}"/>
              </a:ext>
            </a:extLst>
          </p:cNvPr>
          <p:cNvSpPr/>
          <p:nvPr userDrawn="1"/>
        </p:nvSpPr>
        <p:spPr>
          <a:xfrm>
            <a:off x="652780" y="491545"/>
            <a:ext cx="3932237" cy="1600200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29510D-9B24-1447-9B91-5F21577585DD}"/>
              </a:ext>
            </a:extLst>
          </p:cNvPr>
          <p:cNvSpPr/>
          <p:nvPr userDrawn="1"/>
        </p:nvSpPr>
        <p:spPr>
          <a:xfrm>
            <a:off x="838200" y="349940"/>
            <a:ext cx="3932237" cy="16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A5408-56B5-C288-4A9D-3D9E0999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31EF-36E4-CDDB-8E74-8EC25C01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3AD2A-8059-FBDB-561E-68AF025D0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0D20B-78D3-693F-A5A0-96EC24E4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03CDC-1014-EFF2-3778-007199DF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3D0E6-5A08-53AA-334B-B483B0B8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4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12C83-07F2-8277-8F45-96968890011A}"/>
              </a:ext>
            </a:extLst>
          </p:cNvPr>
          <p:cNvSpPr/>
          <p:nvPr userDrawn="1"/>
        </p:nvSpPr>
        <p:spPr>
          <a:xfrm>
            <a:off x="652780" y="491545"/>
            <a:ext cx="3932237" cy="1600200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6E5E24-FAF7-3AAC-D248-A8B2397FC765}"/>
              </a:ext>
            </a:extLst>
          </p:cNvPr>
          <p:cNvSpPr/>
          <p:nvPr userDrawn="1"/>
        </p:nvSpPr>
        <p:spPr>
          <a:xfrm>
            <a:off x="838200" y="349940"/>
            <a:ext cx="3932237" cy="16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1A5BF-4FC5-E0E8-B204-FBC8DA75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9269A-ECCA-95EB-70B2-F1836CB24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E33DC-4C5F-AB94-8BB7-838C52041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1009-AA5A-7455-B7EB-E1288734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0A6F1-F56D-D0B5-752B-B3AE1616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1B11-40D6-F055-B660-0C1BB0BA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1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8629E7-6475-5CD5-A0D9-90450A9DFCF2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84B35-A92E-2346-20AB-0CF9BAE53E5F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8" name="Picture 7" descr="A purple circle with white center&#10;&#10;AI-generated content may be incorrect.">
            <a:extLst>
              <a:ext uri="{FF2B5EF4-FFF2-40B4-BE49-F238E27FC236}">
                <a16:creationId xmlns:a16="http://schemas.microsoft.com/office/drawing/2014/main" id="{2774A58B-D3F3-DDA7-825F-F631D6D769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0457"/>
          <a:stretch>
            <a:fillRect/>
          </a:stretch>
        </p:blipFill>
        <p:spPr>
          <a:xfrm rot="5400000">
            <a:off x="2666999" y="-2703945"/>
            <a:ext cx="6858002" cy="1226589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12367-42A1-8E81-112F-6918AC08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C479D-7EE3-07E7-DCBC-038AAE580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5F3F-7E3A-9893-5463-40E15AC7D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F85B60-FFB8-4ED4-8337-731F54BEF4C0}" type="datetimeFigureOut">
              <a:rPr lang="en-AU" smtClean="0"/>
              <a:pPr/>
              <a:t>19/09/2025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D0EB6-DF9C-37EC-420C-051FF98D6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D5A65-06A5-99FD-7BB4-DAF8E250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FB3942-B4CA-44B6-857E-8E5D0425B3E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05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26" Type="http://schemas.openxmlformats.org/officeDocument/2006/relationships/image" Target="../media/image23.sv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5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24" Type="http://schemas.openxmlformats.org/officeDocument/2006/relationships/image" Target="../media/image21.svg"/><Relationship Id="rId5" Type="http://schemas.microsoft.com/office/2007/relationships/hdphoto" Target="../media/hdphoto2.wdp"/><Relationship Id="rId15" Type="http://schemas.openxmlformats.org/officeDocument/2006/relationships/image" Target="../media/image13.sv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6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26" Type="http://schemas.openxmlformats.org/officeDocument/2006/relationships/image" Target="../media/image23.sv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5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24" Type="http://schemas.openxmlformats.org/officeDocument/2006/relationships/image" Target="../media/image21.svg"/><Relationship Id="rId5" Type="http://schemas.microsoft.com/office/2007/relationships/hdphoto" Target="../media/hdphoto2.wdp"/><Relationship Id="rId15" Type="http://schemas.openxmlformats.org/officeDocument/2006/relationships/image" Target="../media/image13.sv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6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5965-FD10-AB66-40E1-E9031B31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Three levels of government activity</a:t>
            </a:r>
          </a:p>
        </p:txBody>
      </p:sp>
    </p:spTree>
    <p:extLst>
      <p:ext uri="{BB962C8B-B14F-4D97-AF65-F5344CB8AC3E}">
        <p14:creationId xmlns:p14="http://schemas.microsoft.com/office/powerpoint/2010/main" val="364120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F0D0-8429-6960-4CF3-5AA57B9A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Instructions for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46FB-C39D-39DB-E188-322DDE3B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217"/>
            <a:ext cx="10515600" cy="4752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AU" sz="2000" dirty="0">
                <a:solidFill>
                  <a:schemeClr val="bg1"/>
                </a:solidFill>
              </a:rPr>
              <a:t>This activity provides students the opportunity to consider the roles and responsibilities of the three levels of Australia’s government.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AU" sz="2000" dirty="0">
                <a:solidFill>
                  <a:schemeClr val="bg1"/>
                </a:solidFill>
              </a:rPr>
              <a:t>Students will read the ‘How to Play’ instructions on slide 4 and then on slide 5 (in edit mode, not slide show mode) drag and drop responsibilities to the level they choose. 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AU" sz="2000" dirty="0">
                <a:solidFill>
                  <a:schemeClr val="bg1"/>
                </a:solidFill>
              </a:rPr>
              <a:t>You may want to give students only </a:t>
            </a:r>
            <a:r>
              <a:rPr lang="en-AU" sz="2000" b="1" dirty="0">
                <a:solidFill>
                  <a:schemeClr val="bg1"/>
                </a:solidFill>
              </a:rPr>
              <a:t>slides 4 and 5 </a:t>
            </a:r>
            <a:r>
              <a:rPr lang="en-AU" sz="2000" dirty="0">
                <a:solidFill>
                  <a:schemeClr val="bg1"/>
                </a:solidFill>
              </a:rPr>
              <a:t>to work on individually or in groups.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AU" sz="2000" dirty="0">
                <a:solidFill>
                  <a:schemeClr val="bg1"/>
                </a:solidFill>
              </a:rPr>
              <a:t>Slide 3 has the answers including the two that are joint responsibility of both federal and state/territory governments.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AU" sz="2000" dirty="0">
                <a:solidFill>
                  <a:schemeClr val="bg1"/>
                </a:solidFill>
              </a:rPr>
              <a:t>This could lead to discussions around their thoughts and opinions of these allocations including complexities that may arise.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AU" sz="2000" i="1" dirty="0">
                <a:solidFill>
                  <a:schemeClr val="bg1"/>
                </a:solidFill>
              </a:rPr>
              <a:t>ACT DISCLAIMER: Functions of local government in the ACT are the responsibility of the ACT Territory Government.</a:t>
            </a:r>
          </a:p>
        </p:txBody>
      </p:sp>
    </p:spTree>
    <p:extLst>
      <p:ext uri="{BB962C8B-B14F-4D97-AF65-F5344CB8AC3E}">
        <p14:creationId xmlns:p14="http://schemas.microsoft.com/office/powerpoint/2010/main" val="398301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D4656D-758C-10F7-AE4F-1AF4B90FDCD7}"/>
              </a:ext>
            </a:extLst>
          </p:cNvPr>
          <p:cNvSpPr/>
          <p:nvPr/>
        </p:nvSpPr>
        <p:spPr>
          <a:xfrm>
            <a:off x="329606" y="762145"/>
            <a:ext cx="3668232" cy="340251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89809-017E-0C80-2167-BE83BE0A9A2F}"/>
              </a:ext>
            </a:extLst>
          </p:cNvPr>
          <p:cNvSpPr/>
          <p:nvPr/>
        </p:nvSpPr>
        <p:spPr>
          <a:xfrm>
            <a:off x="4261880" y="762145"/>
            <a:ext cx="3668232" cy="340251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E5FD53-1715-B3A2-F578-D40419F52A6A}"/>
              </a:ext>
            </a:extLst>
          </p:cNvPr>
          <p:cNvSpPr/>
          <p:nvPr/>
        </p:nvSpPr>
        <p:spPr>
          <a:xfrm>
            <a:off x="8194154" y="762146"/>
            <a:ext cx="3668232" cy="3402509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5CA85-2B84-4AF4-6010-9BF47E3B8E29}"/>
              </a:ext>
            </a:extLst>
          </p:cNvPr>
          <p:cNvSpPr txBox="1"/>
          <p:nvPr/>
        </p:nvSpPr>
        <p:spPr>
          <a:xfrm>
            <a:off x="1528427" y="762144"/>
            <a:ext cx="127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113EC-1AAF-F70A-7A3F-3BF56973C39A}"/>
              </a:ext>
            </a:extLst>
          </p:cNvPr>
          <p:cNvSpPr txBox="1"/>
          <p:nvPr/>
        </p:nvSpPr>
        <p:spPr>
          <a:xfrm>
            <a:off x="9540572" y="762145"/>
            <a:ext cx="11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5B8D05-8444-23E0-9552-D78EB85A7327}"/>
              </a:ext>
            </a:extLst>
          </p:cNvPr>
          <p:cNvSpPr txBox="1"/>
          <p:nvPr/>
        </p:nvSpPr>
        <p:spPr>
          <a:xfrm>
            <a:off x="563651" y="4353656"/>
            <a:ext cx="320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responsibility</a:t>
            </a:r>
            <a:b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and state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4736BA-296F-FC17-381D-6C87DAE1A0A8}"/>
              </a:ext>
            </a:extLst>
          </p:cNvPr>
          <p:cNvSpPr txBox="1"/>
          <p:nvPr/>
        </p:nvSpPr>
        <p:spPr>
          <a:xfrm>
            <a:off x="4564827" y="4359106"/>
            <a:ext cx="320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responsibility</a:t>
            </a:r>
            <a:b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local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496C6D-FA3D-EC34-73FE-530104ABF504}"/>
              </a:ext>
            </a:extLst>
          </p:cNvPr>
          <p:cNvSpPr txBox="1"/>
          <p:nvPr/>
        </p:nvSpPr>
        <p:spPr>
          <a:xfrm>
            <a:off x="8500303" y="4427395"/>
            <a:ext cx="320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responsibility</a:t>
            </a:r>
            <a:b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Levels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72FC57-294F-5E0C-C0BE-A732021F5922}"/>
              </a:ext>
            </a:extLst>
          </p:cNvPr>
          <p:cNvSpPr txBox="1"/>
          <p:nvPr/>
        </p:nvSpPr>
        <p:spPr>
          <a:xfrm>
            <a:off x="4666295" y="-38884"/>
            <a:ext cx="2539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B18EC2-86EB-6769-77DA-1BD4E4EAA0A6}"/>
              </a:ext>
            </a:extLst>
          </p:cNvPr>
          <p:cNvGrpSpPr/>
          <p:nvPr/>
        </p:nvGrpSpPr>
        <p:grpSpPr>
          <a:xfrm>
            <a:off x="810466" y="5271862"/>
            <a:ext cx="2721934" cy="669851"/>
            <a:chOff x="329606" y="5098311"/>
            <a:chExt cx="2721934" cy="66985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6E224E0-C27F-47CC-638A-EB8836F475BE}"/>
                </a:ext>
              </a:extLst>
            </p:cNvPr>
            <p:cNvSpPr/>
            <p:nvPr/>
          </p:nvSpPr>
          <p:spPr>
            <a:xfrm>
              <a:off x="329606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Education</a:t>
              </a:r>
            </a:p>
          </p:txBody>
        </p:sp>
        <p:pic>
          <p:nvPicPr>
            <p:cNvPr id="41" name="Picture 4" descr="Free School Clipart Pictures - Clipartix">
              <a:extLst>
                <a:ext uri="{FF2B5EF4-FFF2-40B4-BE49-F238E27FC236}">
                  <a16:creationId xmlns:a16="http://schemas.microsoft.com/office/drawing/2014/main" id="{CB7BE9C0-20D6-7304-E359-8BF6B6E58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0" b="98000" l="2208" r="95952">
                          <a14:foregroundMark x1="34683" y1="11188" x2="34683" y2="11188"/>
                          <a14:foregroundMark x1="50138" y1="4188" x2="50138" y2="4188"/>
                          <a14:foregroundMark x1="55382" y1="11313" x2="55382" y2="11313"/>
                          <a14:foregroundMark x1="52254" y1="6688" x2="56302" y2="73188"/>
                          <a14:foregroundMark x1="39006" y1="14750" x2="43422" y2="25875"/>
                          <a14:foregroundMark x1="43422" y1="25875" x2="47930" y2="18875"/>
                          <a14:foregroundMark x1="47930" y1="18875" x2="54278" y2="28938"/>
                          <a14:foregroundMark x1="54278" y1="28938" x2="60902" y2="20875"/>
                          <a14:foregroundMark x1="60902" y1="20875" x2="68169" y2="26188"/>
                          <a14:foregroundMark x1="59062" y1="19250" x2="44986" y2="18313"/>
                          <a14:foregroundMark x1="44986" y1="18313" x2="37167" y2="26875"/>
                          <a14:foregroundMark x1="37167" y1="26875" x2="36891" y2="28063"/>
                          <a14:foregroundMark x1="2208" y1="51500" x2="2208" y2="51500"/>
                          <a14:foregroundMark x1="93744" y1="54875" x2="93744" y2="54875"/>
                          <a14:foregroundMark x1="52438" y1="32875" x2="52438" y2="32875"/>
                          <a14:foregroundMark x1="54094" y1="32563" x2="22355" y2="43125"/>
                          <a14:foregroundMark x1="22355" y1="43125" x2="53910" y2="34938"/>
                          <a14:foregroundMark x1="53910" y1="34938" x2="80957" y2="43125"/>
                          <a14:foregroundMark x1="51334" y1="3750" x2="33487" y2="13188"/>
                          <a14:foregroundMark x1="52714" y1="3250" x2="61362" y2="10563"/>
                          <a14:foregroundMark x1="61362" y1="10563" x2="69365" y2="12875"/>
                          <a14:foregroundMark x1="96228" y1="50563" x2="84637" y2="45125"/>
                          <a14:foregroundMark x1="78657" y1="71313" x2="63109" y2="74438"/>
                          <a14:foregroundMark x1="63109" y1="74438" x2="60258" y2="85688"/>
                          <a14:foregroundMark x1="60258" y1="85688" x2="72033" y2="97063"/>
                          <a14:foregroundMark x1="72033" y1="96563" x2="71389" y2="96438"/>
                          <a14:foregroundMark x1="19779" y1="97500" x2="19779" y2="97500"/>
                          <a14:foregroundMark x1="49218" y1="24625" x2="49218" y2="24625"/>
                          <a14:foregroundMark x1="46734" y1="16438" x2="46734" y2="16438"/>
                          <a14:foregroundMark x1="48114" y1="25875" x2="48114" y2="25875"/>
                          <a14:foregroundMark x1="69549" y1="95375" x2="69549" y2="95375"/>
                          <a14:foregroundMark x1="71205" y1="96000" x2="69825" y2="94875"/>
                          <a14:foregroundMark x1="69365" y1="94438" x2="71665" y2="95813"/>
                          <a14:foregroundMark x1="72309" y1="96000" x2="69825" y2="95063"/>
                          <a14:foregroundMark x1="72309" y1="95063" x2="72309" y2="95063"/>
                          <a14:foregroundMark x1="50874" y1="95688" x2="83717" y2="94875"/>
                          <a14:foregroundMark x1="49034" y1="98000" x2="78933" y2="98000"/>
                          <a14:foregroundMark x1="78933" y1="98000" x2="84177" y2="9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44" y="5098311"/>
              <a:ext cx="455096" cy="66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12540F-C662-1F53-4A68-6CD9A7B57FA8}"/>
              </a:ext>
            </a:extLst>
          </p:cNvPr>
          <p:cNvGrpSpPr/>
          <p:nvPr/>
        </p:nvGrpSpPr>
        <p:grpSpPr>
          <a:xfrm>
            <a:off x="8684065" y="1885585"/>
            <a:ext cx="2721934" cy="552896"/>
            <a:chOff x="9140454" y="4412511"/>
            <a:chExt cx="2721934" cy="55289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0550724-1769-0791-5D91-2ED6A278B609}"/>
                </a:ext>
              </a:extLst>
            </p:cNvPr>
            <p:cNvSpPr/>
            <p:nvPr/>
          </p:nvSpPr>
          <p:spPr>
            <a:xfrm>
              <a:off x="9140454" y="4412511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Rubbish collection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D9D1374-A349-F55E-A9D9-C019CA67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1" b="94048" l="2110" r="96835">
                          <a14:foregroundMark x1="11814" y1="35714" x2="8650" y2="59127"/>
                          <a14:foregroundMark x1="6329" y1="78175" x2="6329" y2="78175"/>
                          <a14:foregroundMark x1="2110" y1="68254" x2="2110" y2="68254"/>
                          <a14:foregroundMark x1="17932" y1="71825" x2="16878" y2="90873"/>
                          <a14:foregroundMark x1="19409" y1="73810" x2="20675" y2="73810"/>
                          <a14:foregroundMark x1="22996" y1="75397" x2="15401" y2="90873"/>
                          <a14:foregroundMark x1="15401" y1="90873" x2="16456" y2="71032"/>
                          <a14:foregroundMark x1="25949" y1="6746" x2="51055" y2="8333"/>
                          <a14:foregroundMark x1="51055" y1="8333" x2="69620" y2="8333"/>
                          <a14:foregroundMark x1="69620" y1="8333" x2="91561" y2="70238"/>
                          <a14:foregroundMark x1="91561" y1="70238" x2="93249" y2="47619"/>
                          <a14:foregroundMark x1="93249" y1="47619" x2="81857" y2="13492"/>
                          <a14:foregroundMark x1="78270" y1="20635" x2="78270" y2="21825"/>
                          <a14:foregroundMark x1="97679" y1="72619" x2="97679" y2="72619"/>
                          <a14:foregroundMark x1="68354" y1="76190" x2="68354" y2="79762"/>
                          <a14:foregroundMark x1="68987" y1="78175" x2="66034" y2="77778"/>
                          <a14:foregroundMark x1="46414" y1="78175" x2="46414" y2="78175"/>
                          <a14:foregroundMark x1="52321" y1="85714" x2="52321" y2="85714"/>
                          <a14:foregroundMark x1="52321" y1="78571" x2="53376" y2="90873"/>
                          <a14:foregroundMark x1="65612" y1="78571" x2="65612" y2="74603"/>
                          <a14:foregroundMark x1="69198" y1="78968" x2="65612" y2="77381"/>
                          <a14:foregroundMark x1="44515" y1="82937" x2="44515" y2="82937"/>
                          <a14:foregroundMark x1="45992" y1="92857" x2="45992" y2="92857"/>
                          <a14:foregroundMark x1="21941" y1="84524" x2="21941" y2="84524"/>
                          <a14:foregroundMark x1="24473" y1="91270" x2="23207" y2="93254"/>
                          <a14:foregroundMark x1="22574" y1="88492" x2="14979" y2="75000"/>
                          <a14:foregroundMark x1="64768" y1="77381" x2="69620" y2="78968"/>
                          <a14:foregroundMark x1="72152" y1="83333" x2="62447" y2="82143"/>
                          <a14:foregroundMark x1="62025" y1="78968" x2="66878" y2="940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15129" y="4472806"/>
              <a:ext cx="813141" cy="43230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950B08-9AE3-A0F0-E1B6-3570A0C5AB28}"/>
              </a:ext>
            </a:extLst>
          </p:cNvPr>
          <p:cNvGrpSpPr/>
          <p:nvPr/>
        </p:nvGrpSpPr>
        <p:grpSpPr>
          <a:xfrm>
            <a:off x="802755" y="1909637"/>
            <a:ext cx="2721934" cy="635299"/>
            <a:chOff x="329606" y="4373918"/>
            <a:chExt cx="2721934" cy="63529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9865EFE-4DEB-F228-E659-9E86B6D2F9D8}"/>
                </a:ext>
              </a:extLst>
            </p:cNvPr>
            <p:cNvSpPr/>
            <p:nvPr/>
          </p:nvSpPr>
          <p:spPr>
            <a:xfrm>
              <a:off x="329606" y="441251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Defence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7FBCF4E-8E09-C5B4-0DDA-F25860C35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479" y="4373918"/>
              <a:ext cx="635299" cy="63529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F7F4961-7190-EB6E-C9E9-C4A83BACB79E}"/>
              </a:ext>
            </a:extLst>
          </p:cNvPr>
          <p:cNvGrpSpPr/>
          <p:nvPr/>
        </p:nvGrpSpPr>
        <p:grpSpPr>
          <a:xfrm>
            <a:off x="799481" y="6000191"/>
            <a:ext cx="2721934" cy="813571"/>
            <a:chOff x="6167767" y="5131595"/>
            <a:chExt cx="2721934" cy="81357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DCF41FB-B27B-325B-AB4B-B89CCA71EE8F}"/>
                </a:ext>
              </a:extLst>
            </p:cNvPr>
            <p:cNvSpPr/>
            <p:nvPr/>
          </p:nvSpPr>
          <p:spPr>
            <a:xfrm>
              <a:off x="6167767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Healthcare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F34A8FE-EF66-8B89-3606-956E261C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125" b="90875" l="5125" r="93000">
                          <a14:foregroundMark x1="21000" y1="8125" x2="21000" y2="8125"/>
                          <a14:foregroundMark x1="38250" y1="19375" x2="38250" y2="19375"/>
                          <a14:backgroundMark x1="25625" y1="87500" x2="25625" y2="87500"/>
                          <a14:backgroundMark x1="76250" y1="87625" x2="76250" y2="87625"/>
                          <a14:backgroundMark x1="3750" y1="83125" x2="11000" y2="88000"/>
                          <a14:backgroundMark x1="11000" y1="88000" x2="43500" y2="95375"/>
                          <a14:backgroundMark x1="43500" y1="95375" x2="90375" y2="88125"/>
                          <a14:backgroundMark x1="7250" y1="88125" x2="7250" y2="88125"/>
                          <a14:backgroundMark x1="4625" y1="86875" x2="5875" y2="92000"/>
                          <a14:backgroundMark x1="41125" y1="82875" x2="41250" y2="90250"/>
                          <a14:backgroundMark x1="46625" y1="85875" x2="47250" y2="87000"/>
                          <a14:backgroundMark x1="51125" y1="88375" x2="53375" y2="87750"/>
                          <a14:backgroundMark x1="53625" y1="84750" x2="54000" y2="91500"/>
                          <a14:backgroundMark x1="49875" y1="87750" x2="45375" y2="88500"/>
                          <a14:backgroundMark x1="67500" y1="83500" x2="60875" y2="89875"/>
                          <a14:backgroundMark x1="92250" y1="81125" x2="94500" y2="94875"/>
                          <a14:backgroundMark x1="94500" y1="94875" x2="95250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4365" y="5131595"/>
              <a:ext cx="813571" cy="81357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71E04B-49D3-9935-CDFE-60CE8856E7EF}"/>
              </a:ext>
            </a:extLst>
          </p:cNvPr>
          <p:cNvGrpSpPr/>
          <p:nvPr/>
        </p:nvGrpSpPr>
        <p:grpSpPr>
          <a:xfrm>
            <a:off x="4604525" y="2594102"/>
            <a:ext cx="2862605" cy="552896"/>
            <a:chOff x="8999783" y="5156789"/>
            <a:chExt cx="2862605" cy="55289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51F24AE-CF88-3B4D-186D-02A497B19436}"/>
                </a:ext>
              </a:extLst>
            </p:cNvPr>
            <p:cNvSpPr/>
            <p:nvPr/>
          </p:nvSpPr>
          <p:spPr>
            <a:xfrm>
              <a:off x="9140454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Public transport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19EF81B-42FC-25CD-F2D3-FF4043B80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99783" y="5162270"/>
              <a:ext cx="1243831" cy="54741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8C0DBE-F861-9EAD-B920-A2A8DBF95F4E}"/>
              </a:ext>
            </a:extLst>
          </p:cNvPr>
          <p:cNvGrpSpPr/>
          <p:nvPr/>
        </p:nvGrpSpPr>
        <p:grpSpPr>
          <a:xfrm>
            <a:off x="810466" y="2961503"/>
            <a:ext cx="2721934" cy="1032998"/>
            <a:chOff x="6167767" y="3991146"/>
            <a:chExt cx="2721934" cy="103299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8506967-55BB-9CD7-EA99-0788EF28D4A6}"/>
                </a:ext>
              </a:extLst>
            </p:cNvPr>
            <p:cNvSpPr/>
            <p:nvPr/>
          </p:nvSpPr>
          <p:spPr>
            <a:xfrm>
              <a:off x="6167767" y="4412511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Currency</a:t>
              </a:r>
              <a:endParaRPr lang="en-AU" sz="1200" baseline="-25000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22A00D0-D7F3-4E79-CE08-604881E3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6500" l="3500" r="96250">
                          <a14:foregroundMark x1="6875" y1="48667" x2="6875" y2="48667"/>
                          <a14:foregroundMark x1="3625" y1="48333" x2="3625" y2="48333"/>
                          <a14:foregroundMark x1="18750" y1="92333" x2="71250" y2="96500"/>
                          <a14:foregroundMark x1="71250" y1="96500" x2="72125" y2="96333"/>
                          <a14:foregroundMark x1="91625" y1="61333" x2="91625" y2="61333"/>
                          <a14:foregroundMark x1="90125" y1="52000" x2="90125" y2="52000"/>
                          <a14:foregroundMark x1="96250" y1="56000" x2="91375" y2="67167"/>
                          <a14:foregroundMark x1="87875" y1="54000" x2="88875" y2="63333"/>
                          <a14:foregroundMark x1="88875" y1="63333" x2="90875" y2="58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16236" y="3991146"/>
              <a:ext cx="1377331" cy="103299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810295-5A93-84DD-5349-DD6307974C0B}"/>
              </a:ext>
            </a:extLst>
          </p:cNvPr>
          <p:cNvGrpSpPr/>
          <p:nvPr/>
        </p:nvGrpSpPr>
        <p:grpSpPr>
          <a:xfrm>
            <a:off x="8667303" y="2516075"/>
            <a:ext cx="2721934" cy="687203"/>
            <a:chOff x="6202264" y="5922332"/>
            <a:chExt cx="2721934" cy="68720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2C1BDF7-91E7-DE26-81FE-AEAAA97EA0E4}"/>
                </a:ext>
              </a:extLst>
            </p:cNvPr>
            <p:cNvSpPr/>
            <p:nvPr/>
          </p:nvSpPr>
          <p:spPr>
            <a:xfrm>
              <a:off x="6202264" y="5989486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Pets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ADC1014-551D-1B1A-FBA9-8E7D9C0F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778" b="96569" l="8578" r="96163">
                          <a14:foregroundMark x1="25734" y1="14379" x2="25734" y2="14379"/>
                          <a14:foregroundMark x1="52370" y1="7026" x2="37698" y2="24183"/>
                          <a14:foregroundMark x1="41309" y1="2778" x2="41309" y2="2778"/>
                          <a14:foregroundMark x1="50790" y1="13562" x2="46953" y2="23693"/>
                          <a14:foregroundMark x1="69074" y1="17484" x2="64334" y2="25817"/>
                          <a14:foregroundMark x1="34989" y1="39869" x2="32957" y2="49837"/>
                          <a14:foregroundMark x1="66366" y1="33170" x2="72460" y2="45098"/>
                          <a14:foregroundMark x1="63657" y1="53268" x2="53950" y2="64869"/>
                          <a14:foregroundMark x1="53950" y1="64869" x2="57788" y2="72712"/>
                          <a14:foregroundMark x1="89391" y1="84641" x2="96163" y2="77778"/>
                          <a14:foregroundMark x1="96163" y1="77778" x2="95937" y2="77288"/>
                          <a14:foregroundMark x1="12641" y1="79085" x2="13093" y2="88562"/>
                          <a14:foregroundMark x1="13093" y1="88562" x2="27540" y2="93137"/>
                          <a14:foregroundMark x1="36117" y1="96732" x2="36117" y2="96732"/>
                          <a14:foregroundMark x1="8578" y1="83497" x2="8578" y2="834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3545" y="5922332"/>
              <a:ext cx="497436" cy="687203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4614AD-547C-B67F-237E-C92911C6D7FF}"/>
              </a:ext>
            </a:extLst>
          </p:cNvPr>
          <p:cNvGrpSpPr/>
          <p:nvPr/>
        </p:nvGrpSpPr>
        <p:grpSpPr>
          <a:xfrm>
            <a:off x="4735028" y="1011899"/>
            <a:ext cx="2721934" cy="914400"/>
            <a:chOff x="329615" y="3795820"/>
            <a:chExt cx="2721934" cy="9144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56DFDC6-275C-A0B2-2E43-A69CD533CBAA}"/>
                </a:ext>
              </a:extLst>
            </p:cNvPr>
            <p:cNvSpPr/>
            <p:nvPr/>
          </p:nvSpPr>
          <p:spPr>
            <a:xfrm>
              <a:off x="329615" y="3991377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Driving licenses </a:t>
              </a:r>
            </a:p>
          </p:txBody>
        </p:sp>
        <p:pic>
          <p:nvPicPr>
            <p:cNvPr id="62" name="Graphic 61" descr="Car with solid fill">
              <a:extLst>
                <a:ext uri="{FF2B5EF4-FFF2-40B4-BE49-F238E27FC236}">
                  <a16:creationId xmlns:a16="http://schemas.microsoft.com/office/drawing/2014/main" id="{044CEA3D-B377-AFC9-1E07-487495C67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71265" y="3795820"/>
              <a:ext cx="914400" cy="9144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FC6353-086E-AD17-906C-9636C74C1D98}"/>
              </a:ext>
            </a:extLst>
          </p:cNvPr>
          <p:cNvGrpSpPr/>
          <p:nvPr/>
        </p:nvGrpSpPr>
        <p:grpSpPr>
          <a:xfrm>
            <a:off x="8672003" y="1137591"/>
            <a:ext cx="2721934" cy="622760"/>
            <a:chOff x="3243558" y="3924636"/>
            <a:chExt cx="2721934" cy="62276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C571657-3F2E-2C70-D0F3-A0E7AD0AD099}"/>
                </a:ext>
              </a:extLst>
            </p:cNvPr>
            <p:cNvSpPr/>
            <p:nvPr/>
          </p:nvSpPr>
          <p:spPr>
            <a:xfrm>
              <a:off x="3243558" y="399450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Libraries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9AF6C89-E81E-E7E2-6C46-78A1FD0F7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860" b="96901" l="9705" r="92827">
                          <a14:foregroundMark x1="37342" y1="6198" x2="37342" y2="6198"/>
                          <a14:foregroundMark x1="40717" y1="2066" x2="40717" y2="2066"/>
                          <a14:foregroundMark x1="9705" y1="53512" x2="9705" y2="53512"/>
                          <a14:foregroundMark x1="32068" y1="80165" x2="33122" y2="80785"/>
                          <a14:foregroundMark x1="78270" y1="81612" x2="17932" y2="84091"/>
                          <a14:foregroundMark x1="10338" y1="78926" x2="31013" y2="90083"/>
                          <a14:foregroundMark x1="31013" y1="90083" x2="65190" y2="92975"/>
                          <a14:foregroundMark x1="55907" y1="96281" x2="65612" y2="97314"/>
                          <a14:foregroundMark x1="89451" y1="47314" x2="89451" y2="47314"/>
                          <a14:foregroundMark x1="91772" y1="34504" x2="91772" y2="34504"/>
                          <a14:foregroundMark x1="92827" y1="47727" x2="92827" y2="4772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3560" y="3924636"/>
              <a:ext cx="607654" cy="620473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B148217-61F7-928E-4740-F71D47ED670C}"/>
              </a:ext>
            </a:extLst>
          </p:cNvPr>
          <p:cNvGrpSpPr/>
          <p:nvPr/>
        </p:nvGrpSpPr>
        <p:grpSpPr>
          <a:xfrm>
            <a:off x="4791337" y="5510365"/>
            <a:ext cx="2721934" cy="668195"/>
            <a:chOff x="6157501" y="3933036"/>
            <a:chExt cx="2721934" cy="668195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C39A1C4E-BC65-931A-8D98-CCAB0C8E0DA3}"/>
                </a:ext>
              </a:extLst>
            </p:cNvPr>
            <p:cNvSpPr/>
            <p:nvPr/>
          </p:nvSpPr>
          <p:spPr>
            <a:xfrm>
              <a:off x="6157501" y="399450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Town Planning</a:t>
              </a:r>
            </a:p>
          </p:txBody>
        </p:sp>
        <p:pic>
          <p:nvPicPr>
            <p:cNvPr id="68" name="Graphic 67" descr="House with solid fill">
              <a:extLst>
                <a:ext uri="{FF2B5EF4-FFF2-40B4-BE49-F238E27FC236}">
                  <a16:creationId xmlns:a16="http://schemas.microsoft.com/office/drawing/2014/main" id="{32D3F36F-7436-D0B9-6024-24DFE7717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444183" y="3933036"/>
              <a:ext cx="668195" cy="668195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8B748A3-0E60-5105-8B7E-268944E0E04F}"/>
              </a:ext>
            </a:extLst>
          </p:cNvPr>
          <p:cNvGrpSpPr/>
          <p:nvPr/>
        </p:nvGrpSpPr>
        <p:grpSpPr>
          <a:xfrm>
            <a:off x="802755" y="1222054"/>
            <a:ext cx="2721934" cy="605768"/>
            <a:chOff x="9134498" y="3982846"/>
            <a:chExt cx="2721934" cy="605768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EEF4EC0-41DA-6016-56B8-4B69EA6ADF27}"/>
                </a:ext>
              </a:extLst>
            </p:cNvPr>
            <p:cNvSpPr/>
            <p:nvPr/>
          </p:nvSpPr>
          <p:spPr>
            <a:xfrm>
              <a:off x="9134498" y="4020927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Foreign Affairs</a:t>
              </a:r>
            </a:p>
          </p:txBody>
        </p:sp>
        <p:pic>
          <p:nvPicPr>
            <p:cNvPr id="71" name="Picture 70" descr="Blue world map">
              <a:extLst>
                <a:ext uri="{FF2B5EF4-FFF2-40B4-BE49-F238E27FC236}">
                  <a16:creationId xmlns:a16="http://schemas.microsoft.com/office/drawing/2014/main" id="{12EF9D6B-507B-B721-363F-AD30F74A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051" y="3982846"/>
              <a:ext cx="969136" cy="605768"/>
            </a:xfrm>
            <a:prstGeom prst="roundRect">
              <a:avLst>
                <a:gd name="adj" fmla="val 25401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E5CB950-12C2-B344-73EB-09BC2995AE5E}"/>
              </a:ext>
            </a:extLst>
          </p:cNvPr>
          <p:cNvGrpSpPr/>
          <p:nvPr/>
        </p:nvGrpSpPr>
        <p:grpSpPr>
          <a:xfrm>
            <a:off x="8667303" y="3262985"/>
            <a:ext cx="2721934" cy="582837"/>
            <a:chOff x="335571" y="6178488"/>
            <a:chExt cx="2721934" cy="582837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E8224B48-87F9-B677-D676-6BA81E9D888A}"/>
                </a:ext>
              </a:extLst>
            </p:cNvPr>
            <p:cNvSpPr/>
            <p:nvPr/>
          </p:nvSpPr>
          <p:spPr>
            <a:xfrm>
              <a:off x="335571" y="6190042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Parking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7437FDA6-29D3-71D0-65E0-416BB796B75F}"/>
                </a:ext>
              </a:extLst>
            </p:cNvPr>
            <p:cNvSpPr/>
            <p:nvPr/>
          </p:nvSpPr>
          <p:spPr>
            <a:xfrm>
              <a:off x="573458" y="6178488"/>
              <a:ext cx="629885" cy="58283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ctr"/>
              <a:r>
                <a:rPr lang="en-AU" sz="3600" b="1" baseline="-25000" dirty="0">
                  <a:latin typeface="Aharoni"/>
                </a:rPr>
                <a:t>P</a:t>
              </a:r>
              <a:endParaRPr lang="en-AU" sz="1400" b="1" baseline="-25000" dirty="0">
                <a:latin typeface="Aharoni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B763518-F790-96BC-16A7-5B6D68C244E6}"/>
              </a:ext>
            </a:extLst>
          </p:cNvPr>
          <p:cNvGrpSpPr/>
          <p:nvPr/>
        </p:nvGrpSpPr>
        <p:grpSpPr>
          <a:xfrm>
            <a:off x="810466" y="2583229"/>
            <a:ext cx="2721934" cy="665014"/>
            <a:chOff x="3296337" y="4649891"/>
            <a:chExt cx="2721934" cy="665014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C75D4771-CECC-85EF-68DA-CD27E34D529B}"/>
                </a:ext>
              </a:extLst>
            </p:cNvPr>
            <p:cNvSpPr/>
            <p:nvPr/>
          </p:nvSpPr>
          <p:spPr>
            <a:xfrm>
              <a:off x="3296337" y="4741504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Aviation</a:t>
              </a:r>
              <a:endParaRPr lang="en-AU" sz="1200" baseline="-25000" dirty="0">
                <a:solidFill>
                  <a:schemeClr val="tx1"/>
                </a:solidFill>
              </a:endParaRPr>
            </a:p>
          </p:txBody>
        </p:sp>
        <p:pic>
          <p:nvPicPr>
            <p:cNvPr id="77" name="Graphic 76" descr="Aeroplane with solid fill">
              <a:extLst>
                <a:ext uri="{FF2B5EF4-FFF2-40B4-BE49-F238E27FC236}">
                  <a16:creationId xmlns:a16="http://schemas.microsoft.com/office/drawing/2014/main" id="{10751160-A86C-35F8-442D-BC9405EC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3288413">
              <a:off x="3527511" y="4649891"/>
              <a:ext cx="665014" cy="665014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8AF3626-169C-C7CA-2ED3-7FD046688DD6}"/>
              </a:ext>
            </a:extLst>
          </p:cNvPr>
          <p:cNvGrpSpPr/>
          <p:nvPr/>
        </p:nvGrpSpPr>
        <p:grpSpPr>
          <a:xfrm>
            <a:off x="8739416" y="5455785"/>
            <a:ext cx="2721934" cy="777354"/>
            <a:chOff x="9134498" y="6066331"/>
            <a:chExt cx="2721934" cy="777354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03CFB1CA-7C66-8C11-D68B-DC7476AA1F17}"/>
                </a:ext>
              </a:extLst>
            </p:cNvPr>
            <p:cNvSpPr/>
            <p:nvPr/>
          </p:nvSpPr>
          <p:spPr>
            <a:xfrm>
              <a:off x="9134498" y="6178560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Taxation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FA3A19F-AB85-CBB1-8462-44853BACB3A7}"/>
                </a:ext>
              </a:extLst>
            </p:cNvPr>
            <p:cNvSpPr/>
            <p:nvPr/>
          </p:nvSpPr>
          <p:spPr>
            <a:xfrm>
              <a:off x="9405442" y="6066331"/>
              <a:ext cx="820538" cy="7773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8000" rtlCol="0" anchor="ctr"/>
            <a:lstStyle/>
            <a:p>
              <a:pPr algn="ctr"/>
              <a:r>
                <a:rPr lang="en-AU" sz="5400" b="1" baseline="-25000" dirty="0">
                  <a:solidFill>
                    <a:schemeClr val="tx1"/>
                  </a:solidFill>
                </a:rPr>
                <a:t>$</a:t>
              </a:r>
              <a:endParaRPr lang="en-AU" sz="32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D889F43-E288-B29C-A6FD-51A62A091B36}"/>
              </a:ext>
            </a:extLst>
          </p:cNvPr>
          <p:cNvGrpSpPr/>
          <p:nvPr/>
        </p:nvGrpSpPr>
        <p:grpSpPr>
          <a:xfrm>
            <a:off x="4735028" y="3144561"/>
            <a:ext cx="2721934" cy="788474"/>
            <a:chOff x="3302293" y="6048712"/>
            <a:chExt cx="2721934" cy="788474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824A557E-68CF-463A-ED12-BBC018093097}"/>
                </a:ext>
              </a:extLst>
            </p:cNvPr>
            <p:cNvSpPr/>
            <p:nvPr/>
          </p:nvSpPr>
          <p:spPr>
            <a:xfrm>
              <a:off x="3302293" y="6185574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Police/ambulance</a:t>
              </a:r>
            </a:p>
          </p:txBody>
        </p:sp>
        <p:pic>
          <p:nvPicPr>
            <p:cNvPr id="86" name="Graphic 85" descr="Siren with solid fill">
              <a:extLst>
                <a:ext uri="{FF2B5EF4-FFF2-40B4-BE49-F238E27FC236}">
                  <a16:creationId xmlns:a16="http://schemas.microsoft.com/office/drawing/2014/main" id="{EFDDCB3E-C489-D0F2-3E3A-8CFF2E49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444696" y="6048712"/>
              <a:ext cx="788474" cy="78847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A95CC55-2954-6A66-D491-9F180A53F8CE}"/>
              </a:ext>
            </a:extLst>
          </p:cNvPr>
          <p:cNvSpPr txBox="1"/>
          <p:nvPr/>
        </p:nvSpPr>
        <p:spPr>
          <a:xfrm>
            <a:off x="4944882" y="728664"/>
            <a:ext cx="246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State/ Territory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9AAF88-AA2F-6D0C-FF31-0E139453C6BA}"/>
              </a:ext>
            </a:extLst>
          </p:cNvPr>
          <p:cNvGrpSpPr/>
          <p:nvPr/>
        </p:nvGrpSpPr>
        <p:grpSpPr>
          <a:xfrm>
            <a:off x="4735028" y="1731965"/>
            <a:ext cx="2721934" cy="914400"/>
            <a:chOff x="4735028" y="1731965"/>
            <a:chExt cx="2721934" cy="914400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6CD5FA67-6D05-6066-7071-5E1B43F8181A}"/>
                </a:ext>
              </a:extLst>
            </p:cNvPr>
            <p:cNvSpPr/>
            <p:nvPr/>
          </p:nvSpPr>
          <p:spPr>
            <a:xfrm>
              <a:off x="4735028" y="1899135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Prisons</a:t>
              </a:r>
              <a:endParaRPr lang="en-AU" sz="3600" baseline="-25000" dirty="0">
                <a:solidFill>
                  <a:schemeClr val="tx1"/>
                </a:solidFill>
              </a:endParaRPr>
            </a:p>
          </p:txBody>
        </p:sp>
        <p:pic>
          <p:nvPicPr>
            <p:cNvPr id="2" name="Graphic 1" descr="Jail outline">
              <a:extLst>
                <a:ext uri="{FF2B5EF4-FFF2-40B4-BE49-F238E27FC236}">
                  <a16:creationId xmlns:a16="http://schemas.microsoft.com/office/drawing/2014/main" id="{2A31DA9E-5589-9B0F-176E-8DAC0862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831814" y="173196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54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E90F81-0A71-D8AF-8DC1-EC635FE7D68B}"/>
              </a:ext>
            </a:extLst>
          </p:cNvPr>
          <p:cNvSpPr/>
          <p:nvPr/>
        </p:nvSpPr>
        <p:spPr>
          <a:xfrm>
            <a:off x="7619304" y="4069724"/>
            <a:ext cx="3668232" cy="1724122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5D0F4-66FD-99FC-3429-E8EB54E299E7}"/>
              </a:ext>
            </a:extLst>
          </p:cNvPr>
          <p:cNvSpPr txBox="1"/>
          <p:nvPr/>
        </p:nvSpPr>
        <p:spPr>
          <a:xfrm>
            <a:off x="7847921" y="4136422"/>
            <a:ext cx="321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Level of government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EA0A64-C690-E2E6-C82B-9153A90B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to play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82154D-A234-AABD-4429-8A321B04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3817" cy="4351338"/>
          </a:xfrm>
        </p:spPr>
        <p:txBody>
          <a:bodyPr/>
          <a:lstStyle/>
          <a:p>
            <a:r>
              <a:rPr lang="en-AU" dirty="0"/>
              <a:t>Drag each responsibility card to the correct column: Federal, State/Territory, or Local.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Some responsibilities may overlap—be prepared to justify your choices!</a:t>
            </a:r>
            <a:br>
              <a:rPr lang="en-AU" dirty="0"/>
            </a:br>
            <a:endParaRPr lang="en-AU" dirty="0"/>
          </a:p>
          <a:p>
            <a:r>
              <a:rPr lang="en-AU" dirty="0"/>
              <a:t>Use the next slide to sort and check your answers at the end.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88E9CD-5179-A916-6A8C-041F53D6793B}"/>
              </a:ext>
            </a:extLst>
          </p:cNvPr>
          <p:cNvGrpSpPr/>
          <p:nvPr/>
        </p:nvGrpSpPr>
        <p:grpSpPr>
          <a:xfrm>
            <a:off x="8092453" y="2643188"/>
            <a:ext cx="2721934" cy="622760"/>
            <a:chOff x="3243558" y="3924636"/>
            <a:chExt cx="2721934" cy="62276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162F1A-7A57-4F8C-E132-8C1C4FFF378A}"/>
                </a:ext>
              </a:extLst>
            </p:cNvPr>
            <p:cNvSpPr/>
            <p:nvPr/>
          </p:nvSpPr>
          <p:spPr>
            <a:xfrm>
              <a:off x="3243558" y="399450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Example item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18C00C-2C23-E5F9-9C3C-7D220F0E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60" b="96901" l="9705" r="92827">
                          <a14:foregroundMark x1="37342" y1="6198" x2="37342" y2="6198"/>
                          <a14:foregroundMark x1="40717" y1="2066" x2="40717" y2="2066"/>
                          <a14:foregroundMark x1="9705" y1="53512" x2="9705" y2="53512"/>
                          <a14:foregroundMark x1="32068" y1="80165" x2="33122" y2="80785"/>
                          <a14:foregroundMark x1="78270" y1="81612" x2="17932" y2="84091"/>
                          <a14:foregroundMark x1="10338" y1="78926" x2="31013" y2="90083"/>
                          <a14:foregroundMark x1="31013" y1="90083" x2="65190" y2="92975"/>
                          <a14:foregroundMark x1="55907" y1="96281" x2="65612" y2="97314"/>
                          <a14:foregroundMark x1="89451" y1="47314" x2="89451" y2="47314"/>
                          <a14:foregroundMark x1="91772" y1="34504" x2="91772" y2="34504"/>
                          <a14:foregroundMark x1="92827" y1="47727" x2="92827" y2="4772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3560" y="3924636"/>
              <a:ext cx="607654" cy="620473"/>
            </a:xfrm>
            <a:prstGeom prst="rect">
              <a:avLst/>
            </a:prstGeom>
          </p:spPr>
        </p:pic>
      </p:grpSp>
      <p:pic>
        <p:nvPicPr>
          <p:cNvPr id="15" name="Graphic 14" descr="Dim (Medium Sun) outline">
            <a:extLst>
              <a:ext uri="{FF2B5EF4-FFF2-40B4-BE49-F238E27FC236}">
                <a16:creationId xmlns:a16="http://schemas.microsoft.com/office/drawing/2014/main" id="{675A252A-7276-BCAD-3D2D-CDB30A85B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9989" y="2423006"/>
            <a:ext cx="914400" cy="914400"/>
          </a:xfrm>
          <a:prstGeom prst="rect">
            <a:avLst/>
          </a:prstGeom>
        </p:spPr>
      </p:pic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DD33E4FB-0442-863E-4BFA-6633A2927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0713" y="271305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9E72AE-9872-D9C5-A674-6E61C7A08115}"/>
              </a:ext>
            </a:extLst>
          </p:cNvPr>
          <p:cNvSpPr txBox="1"/>
          <p:nvPr/>
        </p:nvSpPr>
        <p:spPr>
          <a:xfrm>
            <a:off x="9090109" y="6006489"/>
            <a:ext cx="247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sym typeface="Wingdings 3" panose="05040102010807070707" pitchFamily="18" charset="2"/>
              </a:rPr>
              <a:t></a:t>
            </a:r>
            <a:r>
              <a:rPr lang="en-AU" i="1" dirty="0">
                <a:solidFill>
                  <a:schemeClr val="bg1"/>
                </a:solidFill>
                <a:sym typeface="Wingdings 3" panose="05040102010807070707" pitchFamily="18" charset="2"/>
              </a:rPr>
              <a:t> </a:t>
            </a:r>
            <a:r>
              <a:rPr lang="en-AU" i="1" dirty="0">
                <a:solidFill>
                  <a:schemeClr val="bg1"/>
                </a:solidFill>
              </a:rPr>
              <a:t>Example animation</a:t>
            </a:r>
          </a:p>
        </p:txBody>
      </p:sp>
    </p:spTree>
    <p:extLst>
      <p:ext uri="{BB962C8B-B14F-4D97-AF65-F5344CB8AC3E}">
        <p14:creationId xmlns:p14="http://schemas.microsoft.com/office/powerpoint/2010/main" val="20073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6393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6.25E-7 0.310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93 -0.00185 L -0.06393 0.314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93E49A-FACE-540E-404D-D66D8F53AC76}"/>
              </a:ext>
            </a:extLst>
          </p:cNvPr>
          <p:cNvSpPr/>
          <p:nvPr/>
        </p:nvSpPr>
        <p:spPr>
          <a:xfrm>
            <a:off x="329606" y="201927"/>
            <a:ext cx="3668232" cy="340251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55F304-126D-045B-E64B-285D8DAE1DBA}"/>
              </a:ext>
            </a:extLst>
          </p:cNvPr>
          <p:cNvSpPr/>
          <p:nvPr/>
        </p:nvSpPr>
        <p:spPr>
          <a:xfrm>
            <a:off x="4261880" y="201927"/>
            <a:ext cx="3668232" cy="340251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169A7-1D66-7752-2D3C-746F71CE75A5}"/>
              </a:ext>
            </a:extLst>
          </p:cNvPr>
          <p:cNvSpPr/>
          <p:nvPr/>
        </p:nvSpPr>
        <p:spPr>
          <a:xfrm>
            <a:off x="8194154" y="201928"/>
            <a:ext cx="3668232" cy="3402509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935B2-4FF4-C6D7-1DB8-C774C3785F46}"/>
              </a:ext>
            </a:extLst>
          </p:cNvPr>
          <p:cNvSpPr txBox="1"/>
          <p:nvPr/>
        </p:nvSpPr>
        <p:spPr>
          <a:xfrm>
            <a:off x="1528427" y="201926"/>
            <a:ext cx="127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496FC-F6EE-EABF-8437-4F6B4EF2226F}"/>
              </a:ext>
            </a:extLst>
          </p:cNvPr>
          <p:cNvSpPr txBox="1"/>
          <p:nvPr/>
        </p:nvSpPr>
        <p:spPr>
          <a:xfrm>
            <a:off x="4970638" y="207075"/>
            <a:ext cx="246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State/ Territory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6E897-7BF3-7511-75D5-62CDD7D82DFB}"/>
              </a:ext>
            </a:extLst>
          </p:cNvPr>
          <p:cNvSpPr txBox="1"/>
          <p:nvPr/>
        </p:nvSpPr>
        <p:spPr>
          <a:xfrm>
            <a:off x="9540572" y="201927"/>
            <a:ext cx="11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88B87C-3410-52F4-FEF1-50BF93E4D185}"/>
              </a:ext>
            </a:extLst>
          </p:cNvPr>
          <p:cNvGrpSpPr/>
          <p:nvPr/>
        </p:nvGrpSpPr>
        <p:grpSpPr>
          <a:xfrm>
            <a:off x="329615" y="5427304"/>
            <a:ext cx="2721934" cy="669851"/>
            <a:chOff x="329606" y="5098311"/>
            <a:chExt cx="2721934" cy="66985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072A3DB-378B-7A42-0416-49D7FADB4638}"/>
                </a:ext>
              </a:extLst>
            </p:cNvPr>
            <p:cNvSpPr/>
            <p:nvPr/>
          </p:nvSpPr>
          <p:spPr>
            <a:xfrm>
              <a:off x="329606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Education</a:t>
              </a:r>
            </a:p>
          </p:txBody>
        </p:sp>
        <p:pic>
          <p:nvPicPr>
            <p:cNvPr id="10" name="Picture 4" descr="Free School Clipart Pictures - Clipartix">
              <a:extLst>
                <a:ext uri="{FF2B5EF4-FFF2-40B4-BE49-F238E27FC236}">
                  <a16:creationId xmlns:a16="http://schemas.microsoft.com/office/drawing/2014/main" id="{11567A69-888D-39E0-7BEF-745848A54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0" b="98000" l="2208" r="95952">
                          <a14:foregroundMark x1="34683" y1="11188" x2="34683" y2="11188"/>
                          <a14:foregroundMark x1="50138" y1="4188" x2="50138" y2="4188"/>
                          <a14:foregroundMark x1="55382" y1="11313" x2="55382" y2="11313"/>
                          <a14:foregroundMark x1="52254" y1="6688" x2="56302" y2="73188"/>
                          <a14:foregroundMark x1="39006" y1="14750" x2="43422" y2="25875"/>
                          <a14:foregroundMark x1="43422" y1="25875" x2="47930" y2="18875"/>
                          <a14:foregroundMark x1="47930" y1="18875" x2="54278" y2="28938"/>
                          <a14:foregroundMark x1="54278" y1="28938" x2="60902" y2="20875"/>
                          <a14:foregroundMark x1="60902" y1="20875" x2="68169" y2="26188"/>
                          <a14:foregroundMark x1="59062" y1="19250" x2="44986" y2="18313"/>
                          <a14:foregroundMark x1="44986" y1="18313" x2="37167" y2="26875"/>
                          <a14:foregroundMark x1="37167" y1="26875" x2="36891" y2="28063"/>
                          <a14:foregroundMark x1="2208" y1="51500" x2="2208" y2="51500"/>
                          <a14:foregroundMark x1="93744" y1="54875" x2="93744" y2="54875"/>
                          <a14:foregroundMark x1="52438" y1="32875" x2="52438" y2="32875"/>
                          <a14:foregroundMark x1="54094" y1="32563" x2="22355" y2="43125"/>
                          <a14:foregroundMark x1="22355" y1="43125" x2="53910" y2="34938"/>
                          <a14:foregroundMark x1="53910" y1="34938" x2="80957" y2="43125"/>
                          <a14:foregroundMark x1="51334" y1="3750" x2="33487" y2="13188"/>
                          <a14:foregroundMark x1="52714" y1="3250" x2="61362" y2="10563"/>
                          <a14:foregroundMark x1="61362" y1="10563" x2="69365" y2="12875"/>
                          <a14:foregroundMark x1="96228" y1="50563" x2="84637" y2="45125"/>
                          <a14:foregroundMark x1="78657" y1="71313" x2="63109" y2="74438"/>
                          <a14:foregroundMark x1="63109" y1="74438" x2="60258" y2="85688"/>
                          <a14:foregroundMark x1="60258" y1="85688" x2="72033" y2="97063"/>
                          <a14:foregroundMark x1="72033" y1="96563" x2="71389" y2="96438"/>
                          <a14:foregroundMark x1="19779" y1="97500" x2="19779" y2="97500"/>
                          <a14:foregroundMark x1="49218" y1="24625" x2="49218" y2="24625"/>
                          <a14:foregroundMark x1="46734" y1="16438" x2="46734" y2="16438"/>
                          <a14:foregroundMark x1="48114" y1="25875" x2="48114" y2="25875"/>
                          <a14:foregroundMark x1="69549" y1="95375" x2="69549" y2="95375"/>
                          <a14:foregroundMark x1="71205" y1="96000" x2="69825" y2="94875"/>
                          <a14:foregroundMark x1="69365" y1="94438" x2="71665" y2="95813"/>
                          <a14:foregroundMark x1="72309" y1="96000" x2="69825" y2="95063"/>
                          <a14:foregroundMark x1="72309" y1="95063" x2="72309" y2="95063"/>
                          <a14:foregroundMark x1="50874" y1="95688" x2="83717" y2="94875"/>
                          <a14:foregroundMark x1="49034" y1="98000" x2="78933" y2="98000"/>
                          <a14:foregroundMark x1="78933" y1="98000" x2="84177" y2="9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44" y="5098311"/>
              <a:ext cx="455096" cy="66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EA4202-97D8-3615-CB99-458077FBDEB6}"/>
              </a:ext>
            </a:extLst>
          </p:cNvPr>
          <p:cNvGrpSpPr/>
          <p:nvPr/>
        </p:nvGrpSpPr>
        <p:grpSpPr>
          <a:xfrm>
            <a:off x="9134498" y="4741504"/>
            <a:ext cx="2721934" cy="552896"/>
            <a:chOff x="9140454" y="4412511"/>
            <a:chExt cx="2721934" cy="5528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453CC0-E73D-3464-0C41-0E33381C8196}"/>
                </a:ext>
              </a:extLst>
            </p:cNvPr>
            <p:cNvSpPr/>
            <p:nvPr/>
          </p:nvSpPr>
          <p:spPr>
            <a:xfrm>
              <a:off x="9140454" y="4412511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Rubbish collection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06C958-A85E-5350-6FA8-09B1DF9F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1" b="94048" l="2110" r="96835">
                          <a14:foregroundMark x1="11814" y1="35714" x2="8650" y2="59127"/>
                          <a14:foregroundMark x1="6329" y1="78175" x2="6329" y2="78175"/>
                          <a14:foregroundMark x1="2110" y1="68254" x2="2110" y2="68254"/>
                          <a14:foregroundMark x1="17932" y1="71825" x2="16878" y2="90873"/>
                          <a14:foregroundMark x1="19409" y1="73810" x2="20675" y2="73810"/>
                          <a14:foregroundMark x1="22996" y1="75397" x2="15401" y2="90873"/>
                          <a14:foregroundMark x1="15401" y1="90873" x2="16456" y2="71032"/>
                          <a14:foregroundMark x1="25949" y1="6746" x2="51055" y2="8333"/>
                          <a14:foregroundMark x1="51055" y1="8333" x2="69620" y2="8333"/>
                          <a14:foregroundMark x1="69620" y1="8333" x2="91561" y2="70238"/>
                          <a14:foregroundMark x1="91561" y1="70238" x2="93249" y2="47619"/>
                          <a14:foregroundMark x1="93249" y1="47619" x2="81857" y2="13492"/>
                          <a14:foregroundMark x1="78270" y1="20635" x2="78270" y2="21825"/>
                          <a14:foregroundMark x1="97679" y1="72619" x2="97679" y2="72619"/>
                          <a14:foregroundMark x1="68354" y1="76190" x2="68354" y2="79762"/>
                          <a14:foregroundMark x1="68987" y1="78175" x2="66034" y2="77778"/>
                          <a14:foregroundMark x1="46414" y1="78175" x2="46414" y2="78175"/>
                          <a14:foregroundMark x1="52321" y1="85714" x2="52321" y2="85714"/>
                          <a14:foregroundMark x1="52321" y1="78571" x2="53376" y2="90873"/>
                          <a14:foregroundMark x1="65612" y1="78571" x2="65612" y2="74603"/>
                          <a14:foregroundMark x1="69198" y1="78968" x2="65612" y2="77381"/>
                          <a14:foregroundMark x1="44515" y1="82937" x2="44515" y2="82937"/>
                          <a14:foregroundMark x1="45992" y1="92857" x2="45992" y2="92857"/>
                          <a14:foregroundMark x1="21941" y1="84524" x2="21941" y2="84524"/>
                          <a14:foregroundMark x1="24473" y1="91270" x2="23207" y2="93254"/>
                          <a14:foregroundMark x1="22574" y1="88492" x2="14979" y2="75000"/>
                          <a14:foregroundMark x1="64768" y1="77381" x2="69620" y2="78968"/>
                          <a14:foregroundMark x1="72152" y1="83333" x2="62447" y2="82143"/>
                          <a14:foregroundMark x1="62025" y1="78968" x2="66878" y2="940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15129" y="4472806"/>
              <a:ext cx="813141" cy="43230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1EA01-5F69-61BD-FD7F-8030430587AD}"/>
              </a:ext>
            </a:extLst>
          </p:cNvPr>
          <p:cNvGrpSpPr/>
          <p:nvPr/>
        </p:nvGrpSpPr>
        <p:grpSpPr>
          <a:xfrm>
            <a:off x="323650" y="4691257"/>
            <a:ext cx="2721934" cy="635299"/>
            <a:chOff x="329606" y="4373918"/>
            <a:chExt cx="2721934" cy="6352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5E3FE7-F18F-FD55-966A-4CBA8A3A9941}"/>
                </a:ext>
              </a:extLst>
            </p:cNvPr>
            <p:cNvSpPr/>
            <p:nvPr/>
          </p:nvSpPr>
          <p:spPr>
            <a:xfrm>
              <a:off x="329606" y="441251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Defence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577129-68F6-BD1D-5CE3-D9D429DD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479" y="4373918"/>
              <a:ext cx="635299" cy="6352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A521B9-B074-C36A-329F-692AF5ADA500}"/>
              </a:ext>
            </a:extLst>
          </p:cNvPr>
          <p:cNvGrpSpPr/>
          <p:nvPr/>
        </p:nvGrpSpPr>
        <p:grpSpPr>
          <a:xfrm>
            <a:off x="6164898" y="5427304"/>
            <a:ext cx="2721934" cy="813571"/>
            <a:chOff x="6167767" y="5131595"/>
            <a:chExt cx="2721934" cy="8135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5E2224F-0434-45EC-B614-67660313F3C9}"/>
                </a:ext>
              </a:extLst>
            </p:cNvPr>
            <p:cNvSpPr/>
            <p:nvPr/>
          </p:nvSpPr>
          <p:spPr>
            <a:xfrm>
              <a:off x="6167767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Healthcare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99E83D-32EC-EB80-E553-681CAE325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125" b="90875" l="5125" r="93000">
                          <a14:foregroundMark x1="21000" y1="8125" x2="21000" y2="8125"/>
                          <a14:foregroundMark x1="38250" y1="19375" x2="38250" y2="19375"/>
                          <a14:backgroundMark x1="25625" y1="87500" x2="25625" y2="87500"/>
                          <a14:backgroundMark x1="76250" y1="87625" x2="76250" y2="87625"/>
                          <a14:backgroundMark x1="3750" y1="83125" x2="11000" y2="88000"/>
                          <a14:backgroundMark x1="11000" y1="88000" x2="43500" y2="95375"/>
                          <a14:backgroundMark x1="43500" y1="95375" x2="90375" y2="88125"/>
                          <a14:backgroundMark x1="7250" y1="88125" x2="7250" y2="88125"/>
                          <a14:backgroundMark x1="4625" y1="86875" x2="5875" y2="92000"/>
                          <a14:backgroundMark x1="41125" y1="82875" x2="41250" y2="90250"/>
                          <a14:backgroundMark x1="46625" y1="85875" x2="47250" y2="87000"/>
                          <a14:backgroundMark x1="51125" y1="88375" x2="53375" y2="87750"/>
                          <a14:backgroundMark x1="53625" y1="84750" x2="54000" y2="91500"/>
                          <a14:backgroundMark x1="49875" y1="87750" x2="45375" y2="88500"/>
                          <a14:backgroundMark x1="67500" y1="83500" x2="60875" y2="89875"/>
                          <a14:backgroundMark x1="92250" y1="81125" x2="94500" y2="94875"/>
                          <a14:backgroundMark x1="94500" y1="94875" x2="95250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4365" y="5131595"/>
              <a:ext cx="813571" cy="81357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96296-3A9A-70EC-1D9A-04999962004C}"/>
              </a:ext>
            </a:extLst>
          </p:cNvPr>
          <p:cNvGrpSpPr/>
          <p:nvPr/>
        </p:nvGrpSpPr>
        <p:grpSpPr>
          <a:xfrm>
            <a:off x="8993827" y="5485782"/>
            <a:ext cx="2862605" cy="552896"/>
            <a:chOff x="8999783" y="5156789"/>
            <a:chExt cx="2862605" cy="55289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21A5ED5-1D6B-4755-F98F-C06D09048DF3}"/>
                </a:ext>
              </a:extLst>
            </p:cNvPr>
            <p:cNvSpPr/>
            <p:nvPr/>
          </p:nvSpPr>
          <p:spPr>
            <a:xfrm>
              <a:off x="9140454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Public transport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357A8CD-8142-95F2-5364-DA4FB8B4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99783" y="5162270"/>
              <a:ext cx="1243831" cy="54741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F0C596-08EA-C16D-1B89-9F32F8168B9C}"/>
              </a:ext>
            </a:extLst>
          </p:cNvPr>
          <p:cNvGrpSpPr/>
          <p:nvPr/>
        </p:nvGrpSpPr>
        <p:grpSpPr>
          <a:xfrm>
            <a:off x="6161811" y="4320139"/>
            <a:ext cx="2721934" cy="1032998"/>
            <a:chOff x="6167767" y="3991146"/>
            <a:chExt cx="2721934" cy="103299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17A8756-2102-0412-4E65-D4C32F80653C}"/>
                </a:ext>
              </a:extLst>
            </p:cNvPr>
            <p:cNvSpPr/>
            <p:nvPr/>
          </p:nvSpPr>
          <p:spPr>
            <a:xfrm>
              <a:off x="6167767" y="4412511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Currency</a:t>
              </a:r>
              <a:endParaRPr lang="en-AU" sz="1200" baseline="-250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E97931-1118-38C6-BAA6-EE499A767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6500" l="3500" r="96250">
                          <a14:foregroundMark x1="6875" y1="48667" x2="6875" y2="48667"/>
                          <a14:foregroundMark x1="3625" y1="48333" x2="3625" y2="48333"/>
                          <a14:foregroundMark x1="18750" y1="92333" x2="71250" y2="96500"/>
                          <a14:foregroundMark x1="71250" y1="96500" x2="72125" y2="96333"/>
                          <a14:foregroundMark x1="91625" y1="61333" x2="91625" y2="61333"/>
                          <a14:foregroundMark x1="90125" y1="52000" x2="90125" y2="52000"/>
                          <a14:foregroundMark x1="96250" y1="56000" x2="91375" y2="67167"/>
                          <a14:foregroundMark x1="87875" y1="54000" x2="88875" y2="63333"/>
                          <a14:foregroundMark x1="88875" y1="63333" x2="90875" y2="58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16236" y="3991146"/>
              <a:ext cx="1377331" cy="103299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0CA1E8-9EA4-AC66-DDFB-6B22C7FE274E}"/>
              </a:ext>
            </a:extLst>
          </p:cNvPr>
          <p:cNvGrpSpPr/>
          <p:nvPr/>
        </p:nvGrpSpPr>
        <p:grpSpPr>
          <a:xfrm>
            <a:off x="6202264" y="6111406"/>
            <a:ext cx="2721934" cy="687203"/>
            <a:chOff x="6202264" y="5922332"/>
            <a:chExt cx="2721934" cy="68720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19BF81A-963C-DC87-9E51-972BD81A6C13}"/>
                </a:ext>
              </a:extLst>
            </p:cNvPr>
            <p:cNvSpPr/>
            <p:nvPr/>
          </p:nvSpPr>
          <p:spPr>
            <a:xfrm>
              <a:off x="6202264" y="5989486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Pets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B2D6B5-DEAA-59E6-F41F-530F2A94C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778" b="96569" l="8578" r="96163">
                          <a14:foregroundMark x1="25734" y1="14379" x2="25734" y2="14379"/>
                          <a14:foregroundMark x1="52370" y1="7026" x2="37698" y2="24183"/>
                          <a14:foregroundMark x1="41309" y1="2778" x2="41309" y2="2778"/>
                          <a14:foregroundMark x1="50790" y1="13562" x2="46953" y2="23693"/>
                          <a14:foregroundMark x1="69074" y1="17484" x2="64334" y2="25817"/>
                          <a14:foregroundMark x1="34989" y1="39869" x2="32957" y2="49837"/>
                          <a14:foregroundMark x1="66366" y1="33170" x2="72460" y2="45098"/>
                          <a14:foregroundMark x1="63657" y1="53268" x2="53950" y2="64869"/>
                          <a14:foregroundMark x1="53950" y1="64869" x2="57788" y2="72712"/>
                          <a14:foregroundMark x1="89391" y1="84641" x2="96163" y2="77778"/>
                          <a14:foregroundMark x1="96163" y1="77778" x2="95937" y2="77288"/>
                          <a14:foregroundMark x1="12641" y1="79085" x2="13093" y2="88562"/>
                          <a14:foregroundMark x1="13093" y1="88562" x2="27540" y2="93137"/>
                          <a14:foregroundMark x1="36117" y1="96732" x2="36117" y2="96732"/>
                          <a14:foregroundMark x1="8578" y1="83497" x2="8578" y2="834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3545" y="5922332"/>
              <a:ext cx="497436" cy="68720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3F653E-84C7-F05D-CD4C-A41DAEBEA8A6}"/>
              </a:ext>
            </a:extLst>
          </p:cNvPr>
          <p:cNvGrpSpPr/>
          <p:nvPr/>
        </p:nvGrpSpPr>
        <p:grpSpPr>
          <a:xfrm>
            <a:off x="329615" y="3795820"/>
            <a:ext cx="2721934" cy="914400"/>
            <a:chOff x="329615" y="3795820"/>
            <a:chExt cx="2721934" cy="9144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D927AF7-69A5-FF45-68AD-F8251D103709}"/>
                </a:ext>
              </a:extLst>
            </p:cNvPr>
            <p:cNvSpPr/>
            <p:nvPr/>
          </p:nvSpPr>
          <p:spPr>
            <a:xfrm>
              <a:off x="329615" y="3991377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Driving licenses </a:t>
              </a:r>
            </a:p>
          </p:txBody>
        </p:sp>
        <p:pic>
          <p:nvPicPr>
            <p:cNvPr id="31" name="Graphic 30" descr="Car with solid fill">
              <a:extLst>
                <a:ext uri="{FF2B5EF4-FFF2-40B4-BE49-F238E27FC236}">
                  <a16:creationId xmlns:a16="http://schemas.microsoft.com/office/drawing/2014/main" id="{9F5216C3-D288-778D-A025-80842DD5A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71265" y="3795820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F5A3D7-7B49-03C7-49E4-68197B3CE714}"/>
              </a:ext>
            </a:extLst>
          </p:cNvPr>
          <p:cNvGrpSpPr/>
          <p:nvPr/>
        </p:nvGrpSpPr>
        <p:grpSpPr>
          <a:xfrm>
            <a:off x="3243558" y="3924636"/>
            <a:ext cx="2721934" cy="622760"/>
            <a:chOff x="3243558" y="3924636"/>
            <a:chExt cx="2721934" cy="62276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31A079E-3334-E8C1-9773-9AC2A05F2B82}"/>
                </a:ext>
              </a:extLst>
            </p:cNvPr>
            <p:cNvSpPr/>
            <p:nvPr/>
          </p:nvSpPr>
          <p:spPr>
            <a:xfrm>
              <a:off x="3243558" y="399450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Libraries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F1E1A71-DFB5-D1EE-AF1D-0DF429E47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860" b="96901" l="9705" r="92827">
                          <a14:foregroundMark x1="37342" y1="6198" x2="37342" y2="6198"/>
                          <a14:foregroundMark x1="40717" y1="2066" x2="40717" y2="2066"/>
                          <a14:foregroundMark x1="9705" y1="53512" x2="9705" y2="53512"/>
                          <a14:foregroundMark x1="32068" y1="80165" x2="33122" y2="80785"/>
                          <a14:foregroundMark x1="78270" y1="81612" x2="17932" y2="84091"/>
                          <a14:foregroundMark x1="10338" y1="78926" x2="31013" y2="90083"/>
                          <a14:foregroundMark x1="31013" y1="90083" x2="65190" y2="92975"/>
                          <a14:foregroundMark x1="55907" y1="96281" x2="65612" y2="97314"/>
                          <a14:foregroundMark x1="89451" y1="47314" x2="89451" y2="47314"/>
                          <a14:foregroundMark x1="91772" y1="34504" x2="91772" y2="34504"/>
                          <a14:foregroundMark x1="92827" y1="47727" x2="92827" y2="4772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3560" y="3924636"/>
              <a:ext cx="607654" cy="62047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72A34B-4AEA-084D-7933-84CD30871562}"/>
              </a:ext>
            </a:extLst>
          </p:cNvPr>
          <p:cNvGrpSpPr/>
          <p:nvPr/>
        </p:nvGrpSpPr>
        <p:grpSpPr>
          <a:xfrm>
            <a:off x="6157501" y="3933036"/>
            <a:ext cx="2721934" cy="668195"/>
            <a:chOff x="6157501" y="3933036"/>
            <a:chExt cx="2721934" cy="66819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D424EFD-0781-F4FB-5053-49A5331C18E7}"/>
                </a:ext>
              </a:extLst>
            </p:cNvPr>
            <p:cNvSpPr/>
            <p:nvPr/>
          </p:nvSpPr>
          <p:spPr>
            <a:xfrm>
              <a:off x="6157501" y="399450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Town Planning</a:t>
              </a:r>
            </a:p>
          </p:txBody>
        </p:sp>
        <p:pic>
          <p:nvPicPr>
            <p:cNvPr id="37" name="Graphic 36" descr="House with solid fill">
              <a:extLst>
                <a:ext uri="{FF2B5EF4-FFF2-40B4-BE49-F238E27FC236}">
                  <a16:creationId xmlns:a16="http://schemas.microsoft.com/office/drawing/2014/main" id="{5C6AE567-01A5-6F38-24D1-927A42C66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444183" y="3933036"/>
              <a:ext cx="668195" cy="66819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4BCC7B-B30B-0831-E304-1EB289A8A44F}"/>
              </a:ext>
            </a:extLst>
          </p:cNvPr>
          <p:cNvGrpSpPr/>
          <p:nvPr/>
        </p:nvGrpSpPr>
        <p:grpSpPr>
          <a:xfrm>
            <a:off x="9134498" y="3982846"/>
            <a:ext cx="2721934" cy="605768"/>
            <a:chOff x="9134498" y="3982846"/>
            <a:chExt cx="2721934" cy="60576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2107142-F1D2-7353-1FC6-36148E34BC12}"/>
                </a:ext>
              </a:extLst>
            </p:cNvPr>
            <p:cNvSpPr/>
            <p:nvPr/>
          </p:nvSpPr>
          <p:spPr>
            <a:xfrm>
              <a:off x="9134498" y="4020927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Foreign Affairs</a:t>
              </a:r>
            </a:p>
          </p:txBody>
        </p:sp>
        <p:pic>
          <p:nvPicPr>
            <p:cNvPr id="40" name="Picture 39" descr="Blue world map">
              <a:extLst>
                <a:ext uri="{FF2B5EF4-FFF2-40B4-BE49-F238E27FC236}">
                  <a16:creationId xmlns:a16="http://schemas.microsoft.com/office/drawing/2014/main" id="{D5786324-EC7B-CC6C-BB90-A58F30B7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051" y="3982846"/>
              <a:ext cx="969136" cy="605768"/>
            </a:xfrm>
            <a:prstGeom prst="roundRect">
              <a:avLst>
                <a:gd name="adj" fmla="val 25401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D38897-74A2-2CEA-048E-04ADCA84583A}"/>
              </a:ext>
            </a:extLst>
          </p:cNvPr>
          <p:cNvGrpSpPr/>
          <p:nvPr/>
        </p:nvGrpSpPr>
        <p:grpSpPr>
          <a:xfrm>
            <a:off x="335571" y="6178488"/>
            <a:ext cx="2721934" cy="582837"/>
            <a:chOff x="335571" y="6178488"/>
            <a:chExt cx="2721934" cy="58283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18AED62-951A-F9A6-CD21-24F548A65FDB}"/>
                </a:ext>
              </a:extLst>
            </p:cNvPr>
            <p:cNvSpPr/>
            <p:nvPr/>
          </p:nvSpPr>
          <p:spPr>
            <a:xfrm>
              <a:off x="335571" y="6190042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Parking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257610D-0F18-97CB-1DC8-7E5EC0918478}"/>
                </a:ext>
              </a:extLst>
            </p:cNvPr>
            <p:cNvSpPr/>
            <p:nvPr/>
          </p:nvSpPr>
          <p:spPr>
            <a:xfrm>
              <a:off x="573458" y="6178488"/>
              <a:ext cx="629885" cy="58283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ctr"/>
              <a:r>
                <a:rPr lang="en-AU" sz="3600" b="1" baseline="-25000" dirty="0">
                  <a:latin typeface="Aharoni"/>
                </a:rPr>
                <a:t>P</a:t>
              </a:r>
              <a:endParaRPr lang="en-AU" sz="1400" b="1" baseline="-25000" dirty="0">
                <a:latin typeface="Aharon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59A714-AB53-E0E5-6DEE-4490C1DA2159}"/>
              </a:ext>
            </a:extLst>
          </p:cNvPr>
          <p:cNvGrpSpPr/>
          <p:nvPr/>
        </p:nvGrpSpPr>
        <p:grpSpPr>
          <a:xfrm>
            <a:off x="3296337" y="4649891"/>
            <a:ext cx="2721934" cy="665014"/>
            <a:chOff x="3296337" y="4649891"/>
            <a:chExt cx="2721934" cy="66501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E1D98F3-2C0B-CE5A-FCC5-6CF7A92C46CE}"/>
                </a:ext>
              </a:extLst>
            </p:cNvPr>
            <p:cNvSpPr/>
            <p:nvPr/>
          </p:nvSpPr>
          <p:spPr>
            <a:xfrm>
              <a:off x="3296337" y="4741504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Aviation</a:t>
              </a:r>
              <a:endParaRPr lang="en-AU" sz="1200" baseline="-25000" dirty="0">
                <a:solidFill>
                  <a:schemeClr val="tx1"/>
                </a:solidFill>
              </a:endParaRPr>
            </a:p>
          </p:txBody>
        </p:sp>
        <p:pic>
          <p:nvPicPr>
            <p:cNvPr id="46" name="Graphic 45" descr="Aeroplane with solid fill">
              <a:extLst>
                <a:ext uri="{FF2B5EF4-FFF2-40B4-BE49-F238E27FC236}">
                  <a16:creationId xmlns:a16="http://schemas.microsoft.com/office/drawing/2014/main" id="{A2E495F3-39A6-5255-70A6-174FFB49C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3288413">
              <a:off x="3527511" y="4649891"/>
              <a:ext cx="665014" cy="66501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A6329C8-4312-945D-4F6A-8ED821971C8E}"/>
              </a:ext>
            </a:extLst>
          </p:cNvPr>
          <p:cNvGrpSpPr/>
          <p:nvPr/>
        </p:nvGrpSpPr>
        <p:grpSpPr>
          <a:xfrm>
            <a:off x="9134498" y="6066331"/>
            <a:ext cx="2721934" cy="777354"/>
            <a:chOff x="9134498" y="6066331"/>
            <a:chExt cx="2721934" cy="77735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BA278C-A91D-B587-1246-4AEF1BD73211}"/>
                </a:ext>
              </a:extLst>
            </p:cNvPr>
            <p:cNvSpPr/>
            <p:nvPr/>
          </p:nvSpPr>
          <p:spPr>
            <a:xfrm>
              <a:off x="9134498" y="6178560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Taxation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FAECF9F-8A33-0019-8E2A-A0E0BE7FAE88}"/>
                </a:ext>
              </a:extLst>
            </p:cNvPr>
            <p:cNvSpPr/>
            <p:nvPr/>
          </p:nvSpPr>
          <p:spPr>
            <a:xfrm>
              <a:off x="9405442" y="6066331"/>
              <a:ext cx="820538" cy="7773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8000" rtlCol="0" anchor="ctr"/>
            <a:lstStyle/>
            <a:p>
              <a:pPr algn="ctr"/>
              <a:r>
                <a:rPr lang="en-AU" sz="5400" b="1" baseline="-25000" dirty="0">
                  <a:solidFill>
                    <a:schemeClr val="tx1"/>
                  </a:solidFill>
                </a:rPr>
                <a:t>$</a:t>
              </a:r>
              <a:endParaRPr lang="en-AU" sz="32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F365AE-21FA-0CC3-5162-898D6C6C6D79}"/>
              </a:ext>
            </a:extLst>
          </p:cNvPr>
          <p:cNvGrpSpPr/>
          <p:nvPr/>
        </p:nvGrpSpPr>
        <p:grpSpPr>
          <a:xfrm>
            <a:off x="3302293" y="6048712"/>
            <a:ext cx="2721934" cy="788474"/>
            <a:chOff x="3302293" y="6048712"/>
            <a:chExt cx="2721934" cy="78847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FD41EF1-B04E-1BA2-8D36-8CAC6AD46719}"/>
                </a:ext>
              </a:extLst>
            </p:cNvPr>
            <p:cNvSpPr/>
            <p:nvPr/>
          </p:nvSpPr>
          <p:spPr>
            <a:xfrm>
              <a:off x="3302293" y="6185574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Police/ambulance</a:t>
              </a:r>
            </a:p>
          </p:txBody>
        </p:sp>
        <p:pic>
          <p:nvPicPr>
            <p:cNvPr id="55" name="Graphic 54" descr="Siren with solid fill">
              <a:extLst>
                <a:ext uri="{FF2B5EF4-FFF2-40B4-BE49-F238E27FC236}">
                  <a16:creationId xmlns:a16="http://schemas.microsoft.com/office/drawing/2014/main" id="{F1CAB35D-E665-580E-418A-C7702FE05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444696" y="6048712"/>
              <a:ext cx="788474" cy="78847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FD99EF-7FF6-EADA-CA91-17F7C5611428}"/>
              </a:ext>
            </a:extLst>
          </p:cNvPr>
          <p:cNvGrpSpPr/>
          <p:nvPr/>
        </p:nvGrpSpPr>
        <p:grpSpPr>
          <a:xfrm>
            <a:off x="3296337" y="5315780"/>
            <a:ext cx="2721934" cy="914400"/>
            <a:chOff x="3296337" y="5315780"/>
            <a:chExt cx="2721934" cy="9144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0341A29-63FD-C5CC-AA67-8D1927310BBD}"/>
                </a:ext>
              </a:extLst>
            </p:cNvPr>
            <p:cNvSpPr/>
            <p:nvPr/>
          </p:nvSpPr>
          <p:spPr>
            <a:xfrm>
              <a:off x="3296337" y="5485782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Prisons</a:t>
              </a:r>
              <a:endParaRPr lang="en-AU" sz="3600" baseline="-25000" dirty="0">
                <a:solidFill>
                  <a:schemeClr val="tx1"/>
                </a:solidFill>
              </a:endParaRPr>
            </a:p>
          </p:txBody>
        </p:sp>
        <p:pic>
          <p:nvPicPr>
            <p:cNvPr id="57" name="Graphic 56" descr="Jail outline">
              <a:extLst>
                <a:ext uri="{FF2B5EF4-FFF2-40B4-BE49-F238E27FC236}">
                  <a16:creationId xmlns:a16="http://schemas.microsoft.com/office/drawing/2014/main" id="{6E4AF6EC-C6C0-06A4-7F0A-AA21FA29A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402292" y="531578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92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3598-E5AA-81AA-1834-2E6A4ECF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62D5-613E-5F93-4A4C-6E4C14E8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Extra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19B68-FD1F-E14A-E078-066A3DFC8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158"/>
            <a:ext cx="8679651" cy="1753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2000" dirty="0">
                <a:solidFill>
                  <a:schemeClr val="bg1"/>
                </a:solidFill>
              </a:rPr>
              <a:t>ACT: Functions of local government in the ACT are the responsibility of the ACT Territory Government.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chemeClr val="bg1"/>
                </a:solidFill>
              </a:rPr>
              <a:t>Explanations of cross-jurisdictional responsibilities: </a:t>
            </a:r>
          </a:p>
          <a:p>
            <a:pPr>
              <a:lnSpc>
                <a:spcPct val="100000"/>
              </a:lnSpc>
            </a:pP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9DB276-A1ED-D2D0-F588-502488831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24221"/>
              </p:ext>
            </p:extLst>
          </p:nvPr>
        </p:nvGraphicFramePr>
        <p:xfrm>
          <a:off x="959717" y="3429000"/>
          <a:ext cx="10092024" cy="30918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8697">
                  <a:extLst>
                    <a:ext uri="{9D8B030D-6E8A-4147-A177-3AD203B41FA5}">
                      <a16:colId xmlns:a16="http://schemas.microsoft.com/office/drawing/2014/main" val="2234665895"/>
                    </a:ext>
                  </a:extLst>
                </a:gridCol>
                <a:gridCol w="7703327">
                  <a:extLst>
                    <a:ext uri="{9D8B030D-6E8A-4147-A177-3AD203B41FA5}">
                      <a16:colId xmlns:a16="http://schemas.microsoft.com/office/drawing/2014/main" val="3912595570"/>
                    </a:ext>
                  </a:extLst>
                </a:gridCol>
              </a:tblGrid>
              <a:tr h="722944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Federal responsibilities: </a:t>
                      </a:r>
                      <a:r>
                        <a:rPr lang="en-AU" sz="1200" b="0" dirty="0"/>
                        <a:t>Setting the curriculum, distributing education funding for primary and secondary schools to States and Territories and regulating tertiary institutions. </a:t>
                      </a:r>
                    </a:p>
                    <a:p>
                      <a:r>
                        <a:rPr lang="en-AU" sz="1200" b="1" dirty="0"/>
                        <a:t>State/Territory responsibilities: </a:t>
                      </a:r>
                      <a:r>
                        <a:rPr lang="en-AU" sz="1200" b="0" dirty="0"/>
                        <a:t>Operating, regulating and distributing funding for primary and secondary schools and issuing qualifications such as Senior Secondary Certificates of Education (HSC, VCE, WACE etc.)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103612"/>
                  </a:ext>
                </a:extLst>
              </a:tr>
              <a:tr h="714721"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Federal responsibilities </a:t>
                      </a:r>
                      <a:r>
                        <a:rPr lang="en-AU" sz="1200" b="0" dirty="0"/>
                        <a:t>R</a:t>
                      </a:r>
                      <a:r>
                        <a:rPr lang="en-AU" sz="1200" dirty="0"/>
                        <a:t>unning programs such as Medicare, regulation of medication and running the Pharmaceutical Benefits Scheme.</a:t>
                      </a:r>
                      <a:br>
                        <a:rPr lang="en-AU" sz="1200" dirty="0"/>
                      </a:br>
                      <a:r>
                        <a:rPr lang="en-AU" sz="1200" b="1" dirty="0"/>
                        <a:t>State/Territory responsibilities:</a:t>
                      </a:r>
                      <a:r>
                        <a:rPr lang="en-AU" sz="1200" b="0" dirty="0"/>
                        <a:t> Operating and managing public hospitals, public dental clinics, ambulance services, food safety and handling, managing community health services.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267963"/>
                  </a:ext>
                </a:extLst>
              </a:tr>
              <a:tr h="722944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State responsibilities:</a:t>
                      </a:r>
                      <a:r>
                        <a:rPr lang="en-AU" sz="1200" b="0" dirty="0"/>
                        <a:t> Overarching and large-scale town planning of cities and large infrastructure projects, establishment of planning and zoning system.</a:t>
                      </a:r>
                      <a:br>
                        <a:rPr lang="en-AU" sz="1200" b="0" dirty="0"/>
                      </a:br>
                      <a:r>
                        <a:rPr lang="en-AU" sz="1200" b="1" dirty="0"/>
                        <a:t>Local responsibilities: </a:t>
                      </a:r>
                      <a:r>
                        <a:rPr lang="en-AU" sz="1200" b="0" dirty="0"/>
                        <a:t>Some building regulations, building permits, local street and suburb planning.</a:t>
                      </a:r>
                      <a:endParaRPr lang="en-A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95971"/>
                  </a:ext>
                </a:extLst>
              </a:tr>
              <a:tr h="722944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All levels of government collect revenue to enable their operations. </a:t>
                      </a:r>
                      <a:br>
                        <a:rPr lang="en-AU" sz="1200" dirty="0"/>
                      </a:br>
                      <a:r>
                        <a:rPr lang="en-AU" sz="1200" b="1" dirty="0"/>
                        <a:t>Some examples may include: </a:t>
                      </a:r>
                      <a:r>
                        <a:rPr lang="en-AU" sz="1200" b="0" dirty="0"/>
                        <a:t>I</a:t>
                      </a:r>
                      <a:r>
                        <a:rPr lang="en-AU" sz="1200" dirty="0"/>
                        <a:t>ncome tax and GST (</a:t>
                      </a:r>
                      <a:r>
                        <a:rPr lang="en-AU" sz="1200" b="1" dirty="0"/>
                        <a:t>Federal</a:t>
                      </a:r>
                      <a:r>
                        <a:rPr lang="en-AU" sz="1200" dirty="0"/>
                        <a:t>), land taxes and stamp duty (</a:t>
                      </a:r>
                      <a:r>
                        <a:rPr lang="en-AU" sz="1200" b="1" dirty="0"/>
                        <a:t>State/Territory</a:t>
                      </a:r>
                      <a:r>
                        <a:rPr lang="en-AU" sz="1200" b="0" dirty="0"/>
                        <a:t>), rates (</a:t>
                      </a:r>
                      <a:r>
                        <a:rPr lang="en-AU" sz="1200" b="1" dirty="0"/>
                        <a:t>Local</a:t>
                      </a:r>
                      <a:r>
                        <a:rPr lang="en-AU" sz="1200" b="0" dirty="0"/>
                        <a:t>).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6425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DA7A610-7213-49D3-39A8-EACB05DB804B}"/>
              </a:ext>
            </a:extLst>
          </p:cNvPr>
          <p:cNvGrpSpPr/>
          <p:nvPr/>
        </p:nvGrpSpPr>
        <p:grpSpPr>
          <a:xfrm>
            <a:off x="1047289" y="3508846"/>
            <a:ext cx="2143243" cy="609243"/>
            <a:chOff x="329606" y="5098311"/>
            <a:chExt cx="2721934" cy="6698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06AA50-8D52-BD2D-3B90-3E19D4D60D41}"/>
                </a:ext>
              </a:extLst>
            </p:cNvPr>
            <p:cNvSpPr/>
            <p:nvPr/>
          </p:nvSpPr>
          <p:spPr>
            <a:xfrm>
              <a:off x="329606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Education</a:t>
              </a:r>
            </a:p>
          </p:txBody>
        </p:sp>
        <p:pic>
          <p:nvPicPr>
            <p:cNvPr id="7" name="Picture 4" descr="Free School Clipart Pictures - Clipartix">
              <a:extLst>
                <a:ext uri="{FF2B5EF4-FFF2-40B4-BE49-F238E27FC236}">
                  <a16:creationId xmlns:a16="http://schemas.microsoft.com/office/drawing/2014/main" id="{0E314959-09D7-D08A-ED85-029CABCE8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0" b="98000" l="2208" r="95952">
                          <a14:foregroundMark x1="34683" y1="11188" x2="34683" y2="11188"/>
                          <a14:foregroundMark x1="50138" y1="4188" x2="50138" y2="4188"/>
                          <a14:foregroundMark x1="55382" y1="11313" x2="55382" y2="11313"/>
                          <a14:foregroundMark x1="52254" y1="6688" x2="56302" y2="73188"/>
                          <a14:foregroundMark x1="39006" y1="14750" x2="43422" y2="25875"/>
                          <a14:foregroundMark x1="43422" y1="25875" x2="47930" y2="18875"/>
                          <a14:foregroundMark x1="47930" y1="18875" x2="54278" y2="28938"/>
                          <a14:foregroundMark x1="54278" y1="28938" x2="60902" y2="20875"/>
                          <a14:foregroundMark x1="60902" y1="20875" x2="68169" y2="26188"/>
                          <a14:foregroundMark x1="59062" y1="19250" x2="44986" y2="18313"/>
                          <a14:foregroundMark x1="44986" y1="18313" x2="37167" y2="26875"/>
                          <a14:foregroundMark x1="37167" y1="26875" x2="36891" y2="28063"/>
                          <a14:foregroundMark x1="2208" y1="51500" x2="2208" y2="51500"/>
                          <a14:foregroundMark x1="93744" y1="54875" x2="93744" y2="54875"/>
                          <a14:foregroundMark x1="52438" y1="32875" x2="52438" y2="32875"/>
                          <a14:foregroundMark x1="54094" y1="32563" x2="22355" y2="43125"/>
                          <a14:foregroundMark x1="22355" y1="43125" x2="53910" y2="34938"/>
                          <a14:foregroundMark x1="53910" y1="34938" x2="80957" y2="43125"/>
                          <a14:foregroundMark x1="51334" y1="3750" x2="33487" y2="13188"/>
                          <a14:foregroundMark x1="52714" y1="3250" x2="61362" y2="10563"/>
                          <a14:foregroundMark x1="61362" y1="10563" x2="69365" y2="12875"/>
                          <a14:foregroundMark x1="96228" y1="50563" x2="84637" y2="45125"/>
                          <a14:foregroundMark x1="78657" y1="71313" x2="63109" y2="74438"/>
                          <a14:foregroundMark x1="63109" y1="74438" x2="60258" y2="85688"/>
                          <a14:foregroundMark x1="60258" y1="85688" x2="72033" y2="97063"/>
                          <a14:foregroundMark x1="72033" y1="96563" x2="71389" y2="96438"/>
                          <a14:foregroundMark x1="19779" y1="97500" x2="19779" y2="97500"/>
                          <a14:foregroundMark x1="49218" y1="24625" x2="49218" y2="24625"/>
                          <a14:foregroundMark x1="46734" y1="16438" x2="46734" y2="16438"/>
                          <a14:foregroundMark x1="48114" y1="25875" x2="48114" y2="25875"/>
                          <a14:foregroundMark x1="69549" y1="95375" x2="69549" y2="95375"/>
                          <a14:foregroundMark x1="71205" y1="96000" x2="69825" y2="94875"/>
                          <a14:foregroundMark x1="69365" y1="94438" x2="71665" y2="95813"/>
                          <a14:foregroundMark x1="72309" y1="96000" x2="69825" y2="95063"/>
                          <a14:foregroundMark x1="72309" y1="95063" x2="72309" y2="95063"/>
                          <a14:foregroundMark x1="50874" y1="95688" x2="83717" y2="94875"/>
                          <a14:foregroundMark x1="49034" y1="98000" x2="78933" y2="98000"/>
                          <a14:foregroundMark x1="78933" y1="98000" x2="84177" y2="9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44" y="5098311"/>
              <a:ext cx="455096" cy="66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BB04A-F361-08EC-2077-938536FEC171}"/>
              </a:ext>
            </a:extLst>
          </p:cNvPr>
          <p:cNvGrpSpPr/>
          <p:nvPr/>
        </p:nvGrpSpPr>
        <p:grpSpPr>
          <a:xfrm>
            <a:off x="1047289" y="4436403"/>
            <a:ext cx="2209028" cy="677183"/>
            <a:chOff x="6167767" y="5131595"/>
            <a:chExt cx="2721934" cy="81357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7CF6EA6-DC44-708B-369C-22019816663C}"/>
                </a:ext>
              </a:extLst>
            </p:cNvPr>
            <p:cNvSpPr/>
            <p:nvPr/>
          </p:nvSpPr>
          <p:spPr>
            <a:xfrm>
              <a:off x="6167767" y="5156789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Healthcare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C906FF-0EA6-1068-8E4B-17DEC02E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25" b="90875" l="5125" r="93000">
                          <a14:foregroundMark x1="21000" y1="8125" x2="21000" y2="8125"/>
                          <a14:foregroundMark x1="38250" y1="19375" x2="38250" y2="19375"/>
                          <a14:backgroundMark x1="25625" y1="87500" x2="25625" y2="87500"/>
                          <a14:backgroundMark x1="76250" y1="87625" x2="76250" y2="87625"/>
                          <a14:backgroundMark x1="3750" y1="83125" x2="11000" y2="88000"/>
                          <a14:backgroundMark x1="11000" y1="88000" x2="43500" y2="95375"/>
                          <a14:backgroundMark x1="43500" y1="95375" x2="90375" y2="88125"/>
                          <a14:backgroundMark x1="7250" y1="88125" x2="7250" y2="88125"/>
                          <a14:backgroundMark x1="4625" y1="86875" x2="5875" y2="92000"/>
                          <a14:backgroundMark x1="41125" y1="82875" x2="41250" y2="90250"/>
                          <a14:backgroundMark x1="46625" y1="85875" x2="47250" y2="87000"/>
                          <a14:backgroundMark x1="51125" y1="88375" x2="53375" y2="87750"/>
                          <a14:backgroundMark x1="53625" y1="84750" x2="54000" y2="91500"/>
                          <a14:backgroundMark x1="49875" y1="87750" x2="45375" y2="88500"/>
                          <a14:backgroundMark x1="67500" y1="83500" x2="60875" y2="89875"/>
                          <a14:backgroundMark x1="92250" y1="81125" x2="94500" y2="94875"/>
                          <a14:backgroundMark x1="94500" y1="94875" x2="95250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4365" y="5131595"/>
              <a:ext cx="813571" cy="81357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3ACFA9-789B-9426-1976-17BFB989F8EB}"/>
              </a:ext>
            </a:extLst>
          </p:cNvPr>
          <p:cNvGrpSpPr/>
          <p:nvPr/>
        </p:nvGrpSpPr>
        <p:grpSpPr>
          <a:xfrm>
            <a:off x="1047289" y="5097802"/>
            <a:ext cx="2209028" cy="570476"/>
            <a:chOff x="6157501" y="3933035"/>
            <a:chExt cx="2721934" cy="6681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C46D1F4-0AFB-A2F0-0D80-E5BA39454996}"/>
                </a:ext>
              </a:extLst>
            </p:cNvPr>
            <p:cNvSpPr/>
            <p:nvPr/>
          </p:nvSpPr>
          <p:spPr>
            <a:xfrm>
              <a:off x="6157501" y="3994501"/>
              <a:ext cx="2721934" cy="5528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Town Planning</a:t>
              </a:r>
            </a:p>
          </p:txBody>
        </p:sp>
        <p:pic>
          <p:nvPicPr>
            <p:cNvPr id="13" name="Graphic 12" descr="House with solid fill">
              <a:extLst>
                <a:ext uri="{FF2B5EF4-FFF2-40B4-BE49-F238E27FC236}">
                  <a16:creationId xmlns:a16="http://schemas.microsoft.com/office/drawing/2014/main" id="{8E6AB2BB-4714-07B9-1419-8ED98E64D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72057" y="3933035"/>
              <a:ext cx="668195" cy="66819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3CA0E0-B8E9-CADA-8EBE-12C4806A4794}"/>
              </a:ext>
            </a:extLst>
          </p:cNvPr>
          <p:cNvGrpSpPr/>
          <p:nvPr/>
        </p:nvGrpSpPr>
        <p:grpSpPr>
          <a:xfrm>
            <a:off x="1047289" y="5796295"/>
            <a:ext cx="2209028" cy="630819"/>
            <a:chOff x="9134498" y="6066331"/>
            <a:chExt cx="2721934" cy="77735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1607659-CF06-036E-E1BA-835E4E056B0D}"/>
                </a:ext>
              </a:extLst>
            </p:cNvPr>
            <p:cNvSpPr/>
            <p:nvPr/>
          </p:nvSpPr>
          <p:spPr>
            <a:xfrm>
              <a:off x="9134498" y="6178560"/>
              <a:ext cx="2721934" cy="552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2400" baseline="-25000" dirty="0">
                  <a:solidFill>
                    <a:schemeClr val="tx1"/>
                  </a:solidFill>
                </a:rPr>
                <a:t>Taxation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A54A88-7FF8-CCD5-A4BF-9F360C1C040F}"/>
                </a:ext>
              </a:extLst>
            </p:cNvPr>
            <p:cNvSpPr/>
            <p:nvPr/>
          </p:nvSpPr>
          <p:spPr>
            <a:xfrm>
              <a:off x="9249054" y="6066331"/>
              <a:ext cx="820537" cy="7773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8000" rtlCol="0" anchor="ctr"/>
            <a:lstStyle/>
            <a:p>
              <a:pPr algn="ctr"/>
              <a:r>
                <a:rPr lang="en-AU" sz="5400" b="1" baseline="-25000" dirty="0">
                  <a:solidFill>
                    <a:schemeClr val="tx1"/>
                  </a:solidFill>
                </a:rPr>
                <a:t>$</a:t>
              </a:r>
              <a:endParaRPr lang="en-AU" sz="3200" b="1" baseline="-25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65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mocraCity">
      <a:dk1>
        <a:sysClr val="windowText" lastClr="000000"/>
      </a:dk1>
      <a:lt1>
        <a:sysClr val="window" lastClr="FFFFFF"/>
      </a:lt1>
      <a:dk2>
        <a:srgbClr val="404040"/>
      </a:dk2>
      <a:lt2>
        <a:srgbClr val="E8E8E8"/>
      </a:lt2>
      <a:accent1>
        <a:srgbClr val="6B2987"/>
      </a:accent1>
      <a:accent2>
        <a:srgbClr val="F2CFEE"/>
      </a:accent2>
      <a:accent3>
        <a:srgbClr val="FFC000"/>
      </a:accent3>
      <a:accent4>
        <a:srgbClr val="FFEDB3"/>
      </a:accent4>
      <a:accent5>
        <a:srgbClr val="0F9ED5"/>
      </a:accent5>
      <a:accent6>
        <a:srgbClr val="CAEEFB"/>
      </a:accent6>
      <a:hlink>
        <a:srgbClr val="467886"/>
      </a:hlink>
      <a:folHlink>
        <a:srgbClr val="96607D"/>
      </a:folHlink>
    </a:clrScheme>
    <a:fontScheme name="DemocraCity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E0425EC-F147-45D4-BF33-A17732A60499}" vid="{55615024-750A-4B0C-B532-FD70DD151603}"/>
    </a:ext>
  </a:extLst>
</a:theme>
</file>

<file path=customXML/_rels/item5.xml.rels>&#65279;<?xml version="1.0" encoding="utf-8"?><Relationships xmlns="http://schemas.openxmlformats.org/package/2006/relationships"><Relationship Type="http://schemas.openxmlformats.org/officeDocument/2006/relationships/customXmlProps" Target="/customXML/itemProps5.xml" Id="Rd3c4172d526e4b2384ade4b889302c76" /></Relationships>
</file>

<file path=customXML/item5.xml><?xml version="1.0" encoding="utf-8"?>
<metadata xmlns="http://www.objective.com/ecm/document/metadata/0B3863E18DF240919C16D6794A52FDA5" version="1.0.0">
  <systemFields>
    <field name="Objective-Id">
      <value order="0">A6449931</value>
    </field>
    <field name="Objective-Title">
      <value order="0">Three levels of government activity</value>
    </field>
    <field name="Objective-Description">
      <value order="0"/>
    </field>
    <field name="Objective-CreationStamp">
      <value order="0">2025-08-08T04:48:15Z</value>
    </field>
    <field name="Objective-IsApproved">
      <value order="0">false</value>
    </field>
    <field name="Objective-IsPublished">
      <value order="0">true</value>
    </field>
    <field name="Objective-DatePublished">
      <value order="0">2025-09-19T00:55:13Z</value>
    </field>
    <field name="Objective-ModificationStamp">
      <value order="0">2025-09-19T00:55:13Z</value>
    </field>
    <field name="Objective-Owner">
      <value order="0">Nell Rooney</value>
    </field>
    <field name="Objective-Path">
      <value order="0">Objective Global Folder:AEC File Plan:Enterprise Portfolio:Classified Object:Classified Object:Classified Object:DCity Classroom resources - Australian democracy</value>
    </field>
    <field name="Objective-Parent">
      <value order="0">DCity Classroom resources - Australian democracy</value>
    </field>
    <field name="Objective-State">
      <value order="0">Published</value>
    </field>
    <field name="Objective-VersionId">
      <value order="0">vA8732235</value>
    </field>
    <field name="Objective-Version">
      <value order="0">4.0</value>
    </field>
    <field name="Objective-VersionNumber">
      <value order="0">4</value>
    </field>
    <field name="Objective-VersionComment">
      <value order="0"/>
    </field>
    <field name="Objective-FileNumber">
      <value order="0">2025/16848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91">
      <field name="Objective-Next Review Date">
        <value order="0"/>
      </field>
      <field name="Objective-Document approver">
        <value order="0"/>
      </field>
      <field name="Objective-Approver role">
        <value order="0"/>
      </field>
      <field name="Objective-Date approved">
        <value order="0"/>
      </field>
      <field name="Objective-Version approved">
        <value order="0"/>
      </field>
      <field name="Objective-Approval history">
        <value order="0"/>
      </field>
    </catalogue>
  </catalogues>
</metadata>
</file>

<file path=customXML/itemProps5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0B3863E18DF240919C16D6794A52FDA5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789DD08B05944AE454816398974D6" ma:contentTypeVersion="15" ma:contentTypeDescription="Create a new document." ma:contentTypeScope="" ma:versionID="07a4678949a220f15360f178e0b89897">
  <xsd:schema xmlns:xsd="http://www.w3.org/2001/XMLSchema" xmlns:xs="http://www.w3.org/2001/XMLSchema" xmlns:p="http://schemas.microsoft.com/office/2006/metadata/properties" xmlns:ns2="3e593cfe-320b-4195-9993-27f19528afd4" xmlns:ns3="9c7fd699-f225-490c-bdfa-a41983b4ba4e" targetNamespace="http://schemas.microsoft.com/office/2006/metadata/properties" ma:root="true" ma:fieldsID="56751ec64125d84dcc3dc00aa1d7b689" ns2:_="" ns3:_="">
    <xsd:import namespace="3e593cfe-320b-4195-9993-27f19528afd4"/>
    <xsd:import namespace="9c7fd699-f225-490c-bdfa-a41983b4ba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93cfe-320b-4195-9993-27f19528a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7a5e402-6aca-4b07-a8c8-bb1ed2e82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fd699-f225-490c-bdfa-a41983b4ba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106f5e0-cc0a-4e94-8dc7-a06d3cae93d2}" ma:internalName="TaxCatchAll" ma:showField="CatchAllData" ma:web="9c7fd699-f225-490c-bdfa-a41983b4b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7fd699-f225-490c-bdfa-a41983b4ba4e" xsi:nil="true"/>
    <lcf76f155ced4ddcb4097134ff3c332f xmlns="3e593cfe-320b-4195-9993-27f19528af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CA387E-5454-41B0-9996-FE5F4563F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93cfe-320b-4195-9993-27f19528afd4"/>
    <ds:schemaRef ds:uri="9c7fd699-f225-490c-bdfa-a41983b4ba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B5BFE9-24F5-46AC-86E5-CF0283D6FE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9934B-C154-4685-AFC8-8587852DF3D9}">
  <ds:schemaRefs>
    <ds:schemaRef ds:uri="http://schemas.microsoft.com/office/2006/documentManagement/types"/>
    <ds:schemaRef ds:uri="9c7fd699-f225-490c-bdfa-a41983b4ba4e"/>
    <ds:schemaRef ds:uri="http://purl.org/dc/terms/"/>
    <ds:schemaRef ds:uri="http://purl.org/dc/dcmitype/"/>
    <ds:schemaRef ds:uri="3e593cfe-320b-4195-9993-27f19528afd4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DemocraCity</Template>
  <TotalTime>66</TotalTime>
  <Words>492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Franklin Gothic Heavy</vt:lpstr>
      <vt:lpstr>Wingdings 3</vt:lpstr>
      <vt:lpstr>Office Theme</vt:lpstr>
      <vt:lpstr>Three levels of government activity</vt:lpstr>
      <vt:lpstr>Instructions for teachers</vt:lpstr>
      <vt:lpstr>PowerPoint Presentation</vt:lpstr>
      <vt:lpstr>How to play</vt:lpstr>
      <vt:lpstr>PowerPoint Presentation</vt:lpstr>
      <vt:lpstr>Extra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Watson</dc:creator>
  <cp:lastModifiedBy>Joshua Watson</cp:lastModifiedBy>
  <cp:revision>6</cp:revision>
  <dcterms:created xsi:type="dcterms:W3CDTF">2025-08-04T03:26:55Z</dcterms:created>
  <dcterms:modified xsi:type="dcterms:W3CDTF">2025-09-19T01:54:48Z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fd5943-f87e-40ae-9ab7-ca0a2fbb12c2_Enabled">
    <vt:lpwstr>true</vt:lpwstr>
  </property>
  <property fmtid="{D5CDD505-2E9C-101B-9397-08002B2CF9AE}" pid="3" name="MSIP_Label_cbfd5943-f87e-40ae-9ab7-ca0a2fbb12c2_SetDate">
    <vt:lpwstr>2025-08-04T03:15:01Z</vt:lpwstr>
  </property>
  <property fmtid="{D5CDD505-2E9C-101B-9397-08002B2CF9AE}" pid="4" name="MSIP_Label_cbfd5943-f87e-40ae-9ab7-ca0a2fbb12c2_Method">
    <vt:lpwstr>Privileged</vt:lpwstr>
  </property>
  <property fmtid="{D5CDD505-2E9C-101B-9397-08002B2CF9AE}" pid="5" name="MSIP_Label_cbfd5943-f87e-40ae-9ab7-ca0a2fbb12c2_Name">
    <vt:lpwstr>OFFICIAL</vt:lpwstr>
  </property>
  <property fmtid="{D5CDD505-2E9C-101B-9397-08002B2CF9AE}" pid="6" name="MSIP_Label_cbfd5943-f87e-40ae-9ab7-ca0a2fbb12c2_SiteId">
    <vt:lpwstr>c1eefc4f-a78a-4616-a218-48ba01757af3</vt:lpwstr>
  </property>
  <property fmtid="{D5CDD505-2E9C-101B-9397-08002B2CF9AE}" pid="7" name="MSIP_Label_cbfd5943-f87e-40ae-9ab7-ca0a2fbb12c2_ActionId">
    <vt:lpwstr>27929d14-50ab-410d-914f-d3d30d7f9384</vt:lpwstr>
  </property>
  <property fmtid="{D5CDD505-2E9C-101B-9397-08002B2CF9AE}" pid="8" name="MSIP_Label_cbfd5943-f87e-40ae-9ab7-ca0a2fbb12c2_ContentBits">
    <vt:lpwstr>0</vt:lpwstr>
  </property>
  <property fmtid="{D5CDD505-2E9C-101B-9397-08002B2CF9AE}" pid="9" name="MSIP_Label_cbfd5943-f87e-40ae-9ab7-ca0a2fbb12c2_Tag">
    <vt:lpwstr>10, 0, 1, 1</vt:lpwstr>
  </property>
  <property fmtid="{D5CDD505-2E9C-101B-9397-08002B2CF9AE}" pid="10" name="ContentTypeId">
    <vt:lpwstr>0x010100BA1789DD08B05944AE454816398974D6</vt:lpwstr>
  </property>
  <property fmtid="{D5CDD505-2E9C-101B-9397-08002B2CF9AE}" pid="11" name="MediaServiceImageTags">
    <vt:lpwstr/>
  </property>
  <property fmtid="{D5CDD505-2E9C-101B-9397-08002B2CF9AE}" pid="12" name="Objective-Id">
    <vt:lpwstr>A6449931</vt:lpwstr>
  </property>
  <property fmtid="{D5CDD505-2E9C-101B-9397-08002B2CF9AE}" pid="13" name="Objective-Title">
    <vt:lpwstr>Three levels of government activity</vt:lpwstr>
  </property>
  <property fmtid="{D5CDD505-2E9C-101B-9397-08002B2CF9AE}" pid="14" name="Objective-Description">
    <vt:lpwstr/>
  </property>
  <property fmtid="{D5CDD505-2E9C-101B-9397-08002B2CF9AE}" pid="15" name="Objective-CreationStamp">
    <vt:filetime>2025-08-08T04:48:15Z</vt:filetime>
  </property>
  <property fmtid="{D5CDD505-2E9C-101B-9397-08002B2CF9AE}" pid="16" name="Objective-IsApproved">
    <vt:bool>false</vt:bool>
  </property>
  <property fmtid="{D5CDD505-2E9C-101B-9397-08002B2CF9AE}" pid="17" name="Objective-IsPublished">
    <vt:bool>true</vt:bool>
  </property>
  <property fmtid="{D5CDD505-2E9C-101B-9397-08002B2CF9AE}" pid="18" name="Objective-DatePublished">
    <vt:filetime>2025-09-19T00:55:13Z</vt:filetime>
  </property>
  <property fmtid="{D5CDD505-2E9C-101B-9397-08002B2CF9AE}" pid="19" name="Objective-ModificationStamp">
    <vt:filetime>2025-09-19T00:55:13Z</vt:filetime>
  </property>
  <property fmtid="{D5CDD505-2E9C-101B-9397-08002B2CF9AE}" pid="20" name="Objective-Owner">
    <vt:lpwstr>Nell Rooney</vt:lpwstr>
  </property>
  <property fmtid="{D5CDD505-2E9C-101B-9397-08002B2CF9AE}" pid="21" name="Objective-Path">
    <vt:lpwstr>Objective Global Folder:AEC File Plan:Enterprise Portfolio:Classified Object:Classified Object:Classified Object:DCity Classroom resources - Australian democracy</vt:lpwstr>
  </property>
  <property fmtid="{D5CDD505-2E9C-101B-9397-08002B2CF9AE}" pid="22" name="Objective-Parent">
    <vt:lpwstr>DCity Classroom resources - Australian democracy</vt:lpwstr>
  </property>
  <property fmtid="{D5CDD505-2E9C-101B-9397-08002B2CF9AE}" pid="23" name="Objective-State">
    <vt:lpwstr>Published</vt:lpwstr>
  </property>
  <property fmtid="{D5CDD505-2E9C-101B-9397-08002B2CF9AE}" pid="24" name="Objective-VersionId">
    <vt:lpwstr>vA8732235</vt:lpwstr>
  </property>
  <property fmtid="{D5CDD505-2E9C-101B-9397-08002B2CF9AE}" pid="25" name="Objective-Version">
    <vt:lpwstr>4.0</vt:lpwstr>
  </property>
  <property fmtid="{D5CDD505-2E9C-101B-9397-08002B2CF9AE}" pid="26" name="Objective-VersionNumber">
    <vt:r8>4</vt:r8>
  </property>
  <property fmtid="{D5CDD505-2E9C-101B-9397-08002B2CF9AE}" pid="27" name="Objective-VersionComment">
    <vt:lpwstr/>
  </property>
  <property fmtid="{D5CDD505-2E9C-101B-9397-08002B2CF9AE}" pid="28" name="Objective-FileNumber">
    <vt:lpwstr>2025/16848</vt:lpwstr>
  </property>
  <property fmtid="{D5CDD505-2E9C-101B-9397-08002B2CF9AE}" pid="29" name="Objective-Classification">
    <vt:lpwstr>OFFICIAL</vt:lpwstr>
  </property>
  <property fmtid="{D5CDD505-2E9C-101B-9397-08002B2CF9AE}" pid="30" name="Objective-Caveats">
    <vt:lpwstr/>
  </property>
  <property fmtid="{D5CDD505-2E9C-101B-9397-08002B2CF9AE}" pid="31" name="Objective-Next Review Date">
    <vt:lpwstr/>
  </property>
  <property fmtid="{D5CDD505-2E9C-101B-9397-08002B2CF9AE}" pid="32" name="Objective-Document approver">
    <vt:lpwstr/>
  </property>
  <property fmtid="{D5CDD505-2E9C-101B-9397-08002B2CF9AE}" pid="33" name="Objective-Approver role">
    <vt:lpwstr/>
  </property>
  <property fmtid="{D5CDD505-2E9C-101B-9397-08002B2CF9AE}" pid="34" name="Objective-Date approved">
    <vt:lpwstr/>
  </property>
  <property fmtid="{D5CDD505-2E9C-101B-9397-08002B2CF9AE}" pid="35" name="Objective-Version approved">
    <vt:lpwstr/>
  </property>
  <property fmtid="{D5CDD505-2E9C-101B-9397-08002B2CF9AE}" pid="36" name="Objective-Approval history">
    <vt:lpwstr/>
  </property>
</Properties>
</file>